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  <p:sldMasterId id="2147483660" r:id="rId3"/>
    <p:sldMasterId id="2147483672" r:id="rId4"/>
    <p:sldMasterId id="2147483684" r:id="rId5"/>
    <p:sldMasterId id="2147483696" r:id="rId6"/>
  </p:sldMasterIdLst>
  <p:notesMasterIdLst>
    <p:notesMasterId r:id="rId43"/>
  </p:notesMasterIdLst>
  <p:sldIdLst>
    <p:sldId id="257" r:id="rId7"/>
    <p:sldId id="302" r:id="rId8"/>
    <p:sldId id="278" r:id="rId9"/>
    <p:sldId id="313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0" r:id="rId31"/>
    <p:sldId id="303" r:id="rId32"/>
    <p:sldId id="312" r:id="rId33"/>
    <p:sldId id="311" r:id="rId34"/>
    <p:sldId id="310" r:id="rId35"/>
    <p:sldId id="309" r:id="rId36"/>
    <p:sldId id="308" r:id="rId37"/>
    <p:sldId id="307" r:id="rId38"/>
    <p:sldId id="306" r:id="rId39"/>
    <p:sldId id="305" r:id="rId40"/>
    <p:sldId id="273" r:id="rId41"/>
    <p:sldId id="304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8600"/>
    <a:srgbClr val="CC6600"/>
    <a:srgbClr val="307D30"/>
    <a:srgbClr val="358E4B"/>
    <a:srgbClr val="ED0000"/>
    <a:srgbClr val="FFFFFF"/>
    <a:srgbClr val="E85832"/>
    <a:srgbClr val="000000"/>
    <a:srgbClr val="084725"/>
    <a:srgbClr val="346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94"/>
  </p:normalViewPr>
  <p:slideViewPr>
    <p:cSldViewPr snapToGrid="0" snapToObjects="1" showGuides="1">
      <p:cViewPr varScale="1">
        <p:scale>
          <a:sx n="108" d="100"/>
          <a:sy n="108" d="100"/>
        </p:scale>
        <p:origin x="744" y="114"/>
      </p:cViewPr>
      <p:guideLst>
        <p:guide orient="horz" pos="255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04FF1-CF61-A14A-AA3B-C08F7A53CC15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E1DC-F658-8C4A-8E59-E71A7BE9B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9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CFAA9-7FA3-4227-FEC0-BF9AA09EE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36F18C-64E8-EAC2-6B25-82171484D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4F2CA06-48C4-7FA4-4468-34C20E24B5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9886AC-0F3A-12EA-81EA-D5641EEC2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04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53C70-9A3E-AED0-F43B-66C049056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F4C09F9-19A1-FD86-C685-32F297349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6916E9-213F-E1EF-9069-241CF9727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CD74C0-3A70-49C5-CEEE-97DB025726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6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E3618-6DB6-7EEA-3807-88F188843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1C068B2-8A9F-1240-17DE-6700493012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A6C0024-DAF4-01BD-BF12-C9D1FBCF9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CE7EFB-87B2-EFD1-8BA2-9F6B8C949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36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3601B-2049-46C5-4768-03E9B1E39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3008E6A-21B8-2B1A-D769-381EB3EB7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71EA847-DBC1-68BF-D057-38D019D81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9C60D7-D0BB-9CC7-4F5D-12BA0427F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560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31557-2908-2F15-EC5E-0DA82AC63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80D0D67-7CA2-8F9F-94F9-529DA8F42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A177546-C602-9F08-C296-6CA9407558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BA50D1-AD14-036A-6822-4FAEF0EAE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61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5C22E-D8D5-F5AB-A88D-80AE33C9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D394FD0-0F6C-9441-2E66-E7E0F01400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DCDE2B-F2FD-B93A-2D19-84256FF30A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3244B7-EA79-CF41-3F51-53398080BE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141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6FE70-F995-E804-9B8A-DBAF3189B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988215E-10C3-7530-B1BA-BC485E5143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E6DDA83-B364-A106-3ACD-D6AB139646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0EFFE1-D323-A2DF-E8B3-44BF80E2D8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498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DFA8-48DB-85F5-5FE6-CDC743215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262481-9CF2-5569-ACE6-43FC51AA89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F09E2C-CC6C-A19F-56B1-819B2D295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C16510-9686-B82E-6BE6-2F8647C81E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8355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0B004-27BD-7CFA-2418-8F540245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C1AA76-6938-411C-B50D-E0B8E80962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BEECD05-4AFA-BABF-9389-F12F7821B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4C3C20-D416-C799-BD66-2169AACC6E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120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70EC2-2778-F253-E875-CCB89A2F0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E8EF3B3-7140-B349-2A85-4FC8F6010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58AE7B-2323-97F6-9AA1-AC5F7C18E6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23DCD0-1C2F-D15D-807A-AD94D8DB67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200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2915C-DC05-DDAF-409B-29B48A863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3975A91-912E-2796-D105-BF89A9B2E2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2F35D9-0212-B134-9327-0CE14DF3F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93B2AD-6C85-983A-02DB-4ED02B3E7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69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4E926-CBD0-D1D6-E6B4-02CA0B7A3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2CB2AF7-3E28-E133-A006-9CA1C4BE8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D4F77A3-157B-F350-9001-192564E3E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8CF34B-7B5C-7991-4E76-CF02CED4ED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92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F3B3-B3A9-9068-C49E-700586B5D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374007-D96E-0B44-94DD-BD19DDCF2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7BE5AFA-D899-A4A8-6F97-EA41C4C879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A11304-0FAF-CE97-90F1-5350528F6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2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986F1-E0AF-89BD-0EE6-FC1D616CF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22285E2-96E0-E4C0-6E02-9E86FB221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BBC1117-86B0-BF85-DB50-47F0B31296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6221BF-D13B-D03D-7748-94DC05F2D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18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85A9-02FA-773D-7D9F-2AEFAA816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3909B92-4867-D53A-8A9A-823A418B5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6464258-A31A-DF23-77FD-DB449B366C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82B3204-30CC-4732-A1CC-AC4B35CE2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63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3A632-2D6A-F06E-C51B-A2B9695E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2486442-900C-AD8B-8FC4-8B1BF5641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344E13B-4A1B-893F-E146-DD9763022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DC56A6-1956-C6D2-1156-C020E4AE1F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03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D7599-59C8-CADE-EF1F-21A1FC7F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48B4648-7B28-702A-15FD-F507C7A456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9D967D-768A-117C-4A5E-4889DFB2D0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317398-521F-EFD8-CE0C-03A77B33E0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9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6E4A6-220C-E9AD-BC54-6F84F0B3B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9ECC6D2-F877-CB70-76C4-CB900D04F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2B764E-DF72-8E10-998B-BD404E6BE5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1E20EF-7817-A2C9-0C7B-CCFC2B36DC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1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FEF68-8782-D7A2-5357-CFA2D9F2D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B23FF38-1A04-BD37-58AA-35964DE0B0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1E2C7CC-45EF-EAE6-398F-5898CE85E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011F4A-B919-A538-CE2E-A71C2A192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8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9556F-E92D-8271-57C0-CF27D507D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372C3A4-36BA-71D4-B6C5-084C4B2146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5228DC4-A8D2-5CBD-AC4B-06D9530F34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7EEC9B-9231-3882-D271-11AC258C18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895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77685-A808-6BF1-8419-271A01FF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B07864-2F50-BB30-4536-4674C8380B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95E1CB8-8670-7FFC-4A74-7A9978174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6384B8-86ED-A9E4-3431-DBA2E841F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373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05DF-D8AC-3454-0B05-FE4792D02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5DFDA04-185F-CDC9-68FF-DDFED42F35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56AE214-8C08-DB4B-143B-12C32572F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56CC60-5990-8772-627D-2EBD62765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62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95734-2B36-9C28-B2A4-C7C47D3F1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AFF8EC5-05CB-AA82-9D2E-85986201A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D43E9BD-CFEB-3B2C-B0EE-A74A09A8E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FF32D0-363D-7EE3-605C-2AD29DFB0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9E1DC-F658-8C4A-8E59-E71A7BE9B01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25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BD362-E5F8-7A47-A1E9-FA328B0A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AB02C2-3243-C146-8495-4EFCA924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AFF24-3826-1D47-A385-ED04DC03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AEA26-9467-9C40-886A-7814ABDA2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657BF-6DB2-DC45-B123-87AC2BDA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9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863959-F59F-7648-B06E-23B2B077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1B7432-07DB-144A-B026-3649139E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A8C59-7242-D540-863E-A7B86E73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9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540BE-01CE-06D5-C1AB-B123013B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0050C5-F1AD-8B7C-771C-895D63FEA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611FB2-24C1-568A-334F-AD99E0DD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480D3B-DA1E-374B-BA58-5B7F2FE5DFC9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BACB46-BA26-3902-5426-C15D0ED6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61314-7F39-954E-BAAC-0426327D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D4C89F0-C68C-3B43-AEF3-8FE17B6E34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25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863959-F59F-7648-B06E-23B2B077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1B7432-07DB-144A-B026-3649139E3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2A8C59-7242-D540-863E-A7B86E73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5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59D65-CB0C-A649-A603-2EE1D7574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EAD74-312E-4E4E-9CCA-4F3E44FCE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2A28C-E43A-E342-A6D4-5F1AC9C3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D69DA-A41A-CC40-9889-8292BCCB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6F121-AAFE-254F-A7DF-612D2189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2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59D65-CB0C-A649-A603-2EE1D7574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EAD74-312E-4E4E-9CCA-4F3E44FCE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2A28C-E43A-E342-A6D4-5F1AC9C3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D69DA-A41A-CC40-9889-8292BCCB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6F121-AAFE-254F-A7DF-612D2189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8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59D65-CB0C-A649-A603-2EE1D7574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9EAD74-312E-4E4E-9CCA-4F3E44FCE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F2A28C-E43A-E342-A6D4-5F1AC9C3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EEAF2-55E6-B54E-B2AD-A745F42E4C71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0D69DA-A41A-CC40-9889-8292BCCB0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6F121-AAFE-254F-A7DF-612D2189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C8E78-3F2C-6C48-8433-A4C4F471F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0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38A10E85-EA7E-456E-1D50-A1B8072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7390E5-6AC7-1440-B840-AC61CB394AE6}" type="datetimeFigureOut">
              <a:rPr lang="ru-RU" smtClean="0"/>
              <a:t>23.12.2025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6E2D58-0348-6BD1-39F4-1624F0E37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629A24-626F-C5B8-F8AD-9ADDCA05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0C553C-19D5-8C40-A6D5-CD83CA38A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1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7B2B0-223A-AE8C-28B8-BDE73C805B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A012CC-FC05-BF46-AD7F-5605C11E7E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62" y="404411"/>
            <a:ext cx="1272553" cy="529292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3142EEA-4987-DD53-AD40-A202FE1375E8}"/>
              </a:ext>
            </a:extLst>
          </p:cNvPr>
          <p:cNvSpPr txBox="1">
            <a:spLocks/>
          </p:cNvSpPr>
          <p:nvPr userDrawn="1"/>
        </p:nvSpPr>
        <p:spPr>
          <a:xfrm>
            <a:off x="11216623" y="650684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chemeClr val="bg1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Unbounded Light" pitchFamily="2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257ED46-455A-2888-6FCA-E88C4DACE9D7}"/>
              </a:ext>
            </a:extLst>
          </p:cNvPr>
          <p:cNvSpPr/>
          <p:nvPr userDrawn="1"/>
        </p:nvSpPr>
        <p:spPr>
          <a:xfrm>
            <a:off x="11343898" y="6483982"/>
            <a:ext cx="326694" cy="326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34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87238A-E6CC-3E04-D5BD-5AFC48851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26A9FF-3FDD-5F3B-866C-F00197BB86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62" y="404411"/>
            <a:ext cx="1272553" cy="52929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1D9703E2-3446-351F-4CD5-C342C0512504}"/>
              </a:ext>
            </a:extLst>
          </p:cNvPr>
          <p:cNvSpPr txBox="1">
            <a:spLocks/>
          </p:cNvSpPr>
          <p:nvPr userDrawn="1"/>
        </p:nvSpPr>
        <p:spPr>
          <a:xfrm>
            <a:off x="11216623" y="650684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chemeClr val="bg1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Unbounded Light" pitchFamily="2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6450713-A4B7-B445-DDEE-9B84B971D4DF}"/>
              </a:ext>
            </a:extLst>
          </p:cNvPr>
          <p:cNvSpPr/>
          <p:nvPr userDrawn="1"/>
        </p:nvSpPr>
        <p:spPr>
          <a:xfrm>
            <a:off x="11343898" y="6483982"/>
            <a:ext cx="326694" cy="326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4E5712-10F0-365D-E8A3-76082FEBF7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8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71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0EC923-0DE6-33AB-61E0-CB55D623E6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5BDCF0-4968-3DB7-11A1-8578660FEB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62" y="398683"/>
            <a:ext cx="1272553" cy="52929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35A67A8E-3AC7-531F-C91D-FD370AA524EB}"/>
              </a:ext>
            </a:extLst>
          </p:cNvPr>
          <p:cNvSpPr txBox="1">
            <a:spLocks/>
          </p:cNvSpPr>
          <p:nvPr userDrawn="1"/>
        </p:nvSpPr>
        <p:spPr>
          <a:xfrm>
            <a:off x="11216623" y="650684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chemeClr val="bg1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Unbounded Light" pitchFamily="2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C92169A1-D3ED-3825-7CBA-F19DD24265E2}"/>
              </a:ext>
            </a:extLst>
          </p:cNvPr>
          <p:cNvSpPr/>
          <p:nvPr userDrawn="1"/>
        </p:nvSpPr>
        <p:spPr>
          <a:xfrm>
            <a:off x="11343898" y="6483982"/>
            <a:ext cx="326694" cy="326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79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01CEB3-EE06-CEFD-0C8F-6EFAABC628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0AEC4A-8C2F-4D4D-B5F3-8B2F1F87D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62" y="398683"/>
            <a:ext cx="1272553" cy="529292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id="{7B0D1371-135B-F208-59B9-8BD15AD1441E}"/>
              </a:ext>
            </a:extLst>
          </p:cNvPr>
          <p:cNvSpPr txBox="1">
            <a:spLocks/>
          </p:cNvSpPr>
          <p:nvPr userDrawn="1"/>
        </p:nvSpPr>
        <p:spPr>
          <a:xfrm>
            <a:off x="11216623" y="650684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chemeClr val="bg1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Unbounded Light" pitchFamily="2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F8F7E85-151D-8DAA-4B46-A849F0774A2A}"/>
              </a:ext>
            </a:extLst>
          </p:cNvPr>
          <p:cNvSpPr/>
          <p:nvPr userDrawn="1"/>
        </p:nvSpPr>
        <p:spPr>
          <a:xfrm>
            <a:off x="11343898" y="6483982"/>
            <a:ext cx="326694" cy="326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38595C-C3CF-2AA7-71B5-81AC842F35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01EB4EC-EA63-8CB1-616E-8F6AAA5FD69E}"/>
              </a:ext>
            </a:extLst>
          </p:cNvPr>
          <p:cNvSpPr txBox="1">
            <a:spLocks/>
          </p:cNvSpPr>
          <p:nvPr userDrawn="1"/>
        </p:nvSpPr>
        <p:spPr>
          <a:xfrm>
            <a:off x="11216623" y="637021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rgbClr val="358E4B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rgbClr val="358E4B"/>
              </a:solidFill>
              <a:latin typeface="Unbounded Light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09F168C-087F-1531-2942-BB07EF56AA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62" y="404411"/>
            <a:ext cx="1272553" cy="529292"/>
          </a:xfrm>
          <a:prstGeom prst="rect">
            <a:avLst/>
          </a:prstGeom>
        </p:spPr>
      </p:pic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DC95A4C-F95F-3C15-A1B5-59C41099240F}"/>
              </a:ext>
            </a:extLst>
          </p:cNvPr>
          <p:cNvSpPr txBox="1">
            <a:spLocks/>
          </p:cNvSpPr>
          <p:nvPr userDrawn="1"/>
        </p:nvSpPr>
        <p:spPr>
          <a:xfrm>
            <a:off x="11216623" y="6506842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200" smtClean="0">
                <a:solidFill>
                  <a:schemeClr val="bg1"/>
                </a:solidFill>
                <a:latin typeface="Unbounded Light" pitchFamily="2" charset="0"/>
              </a:rPr>
              <a:pPr algn="ctr"/>
              <a:t>‹#›</a:t>
            </a:fld>
            <a:endParaRPr lang="ru-RU" sz="1200" dirty="0">
              <a:solidFill>
                <a:schemeClr val="bg1"/>
              </a:solidFill>
              <a:latin typeface="Unbounded Light" pitchFamily="2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187E25A-D149-A3A3-19D1-1E8165077B11}"/>
              </a:ext>
            </a:extLst>
          </p:cNvPr>
          <p:cNvSpPr/>
          <p:nvPr userDrawn="1"/>
        </p:nvSpPr>
        <p:spPr>
          <a:xfrm>
            <a:off x="11343898" y="6483982"/>
            <a:ext cx="326694" cy="3266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9EAA43-4E37-C24F-9D66-17FBF5F7E1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9" y="382794"/>
            <a:ext cx="2372044" cy="984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CBDBBC-C57A-774F-B318-EB985D1C6B02}"/>
              </a:ext>
            </a:extLst>
          </p:cNvPr>
          <p:cNvSpPr txBox="1"/>
          <p:nvPr/>
        </p:nvSpPr>
        <p:spPr>
          <a:xfrm>
            <a:off x="557710" y="1629913"/>
            <a:ext cx="46912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РАЗДЕЛ  </a:t>
            </a:r>
            <a:r>
              <a:rPr lang="en-US" sz="36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I</a:t>
            </a:r>
            <a:endParaRPr lang="ru-RU" sz="3600" b="1" dirty="0">
              <a:solidFill>
                <a:schemeClr val="bg1"/>
              </a:solidFill>
              <a:latin typeface="Unbounded" pitchFamily="2" charset="0"/>
              <a:cs typeface="Arial" panose="020B0604020202020204" pitchFamily="34" charset="0"/>
            </a:endParaRPr>
          </a:p>
          <a:p>
            <a:r>
              <a:rPr lang="ru-RU" sz="3600" b="1" dirty="0">
                <a:solidFill>
                  <a:schemeClr val="bg1"/>
                </a:solidFill>
                <a:latin typeface="Unbounded" pitchFamily="2" charset="0"/>
                <a:cs typeface="Arial" panose="020B0604020202020204" pitchFamily="34" charset="0"/>
              </a:rPr>
              <a:t>РАБОТА МЕДИЦИНСКОЙ ОРГАНИЗАЦИИ</a:t>
            </a:r>
          </a:p>
          <a:p>
            <a:r>
              <a:rPr lang="ru-RU" sz="3600" b="1" dirty="0">
                <a:latin typeface="Unbounded" pitchFamily="2" charset="0"/>
                <a:cs typeface="Arial" panose="020B0604020202020204" pitchFamily="34" charset="0"/>
              </a:rPr>
              <a:t>ФФСН  № 30</a:t>
            </a:r>
            <a:r>
              <a:rPr lang="ru-RU" sz="4000" b="1" dirty="0">
                <a:latin typeface="Unbounded" pitchFamily="2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Unbounded" pitchFamily="2" charset="0"/>
                <a:cs typeface="Arial" panose="020B0604020202020204" pitchFamily="34" charset="0"/>
              </a:rPr>
              <a:t> </a:t>
            </a:r>
            <a:endParaRPr lang="ru-RU" sz="4000" b="1" dirty="0">
              <a:latin typeface="Unbounded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7AB4D-4C13-7845-8EEA-0535AC080CB0}"/>
              </a:ext>
            </a:extLst>
          </p:cNvPr>
          <p:cNvSpPr txBox="1"/>
          <p:nvPr/>
        </p:nvSpPr>
        <p:spPr>
          <a:xfrm>
            <a:off x="450156" y="5863197"/>
            <a:ext cx="517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Отдел по учету инфраструктуры медицинских организаций и кадровых ресурсов</a:t>
            </a:r>
          </a:p>
        </p:txBody>
      </p:sp>
      <p:sp>
        <p:nvSpPr>
          <p:cNvPr id="2" name="Скругленный прямоугольник 7">
            <a:extLst>
              <a:ext uri="{FF2B5EF4-FFF2-40B4-BE49-F238E27FC236}">
                <a16:creationId xmlns:a16="http://schemas.microsoft.com/office/drawing/2014/main" id="{807CA386-3C79-74C8-14C6-27E29B643005}"/>
              </a:ext>
            </a:extLst>
          </p:cNvPr>
          <p:cNvSpPr/>
          <p:nvPr/>
        </p:nvSpPr>
        <p:spPr>
          <a:xfrm>
            <a:off x="557710" y="5387566"/>
            <a:ext cx="4313628" cy="389513"/>
          </a:xfrm>
          <a:prstGeom prst="roundRect">
            <a:avLst>
              <a:gd name="adj" fmla="val 50000"/>
            </a:avLst>
          </a:prstGeom>
          <a:solidFill>
            <a:srgbClr val="E85832"/>
          </a:solidFill>
          <a:ln>
            <a:solidFill>
              <a:srgbClr val="E85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К.И. Васильева      Е.В. Козулина      Е.П. Петрикова</a:t>
            </a:r>
          </a:p>
        </p:txBody>
      </p:sp>
    </p:spTree>
    <p:extLst>
      <p:ext uri="{BB962C8B-B14F-4D97-AF65-F5344CB8AC3E}">
        <p14:creationId xmlns:p14="http://schemas.microsoft.com/office/powerpoint/2010/main" val="2471851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83E4F-0027-77EB-6940-697D1E28B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9A6526-062D-3828-05C7-AC380BADABC5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10DA38-0D5F-E14D-7E20-DDC455E6E405}"/>
              </a:ext>
            </a:extLst>
          </p:cNvPr>
          <p:cNvSpPr txBox="1"/>
          <p:nvPr/>
        </p:nvSpPr>
        <p:spPr>
          <a:xfrm>
            <a:off x="329184" y="1307592"/>
            <a:ext cx="6876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подразделения, отдела, отделения, кабинета следует показывать только тогда, когда в отчете соответственно имеются: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штатные и занятые должности врачей и (или) среднего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29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медицинского персонала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соответствующее оборудование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аппаратура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ведется установленный учет, отчетность,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- показана работа данного подразделения, отдела,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29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отделения, кабинета в соответствующих таблицах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929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929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929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на конец отчетного года кабинет закрыт и деятельности нет, то его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показываем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29293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 на конец отчетного года кабинет временно не работает по причине увольнения сотрудников (отсутствуют занятые должности в таблице 1100), то в таблице 1001 в графах 3 и 5 сведения заполняются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A32E29-6F15-CEC3-48BB-01294865C961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</p:spTree>
    <p:extLst>
      <p:ext uri="{BB962C8B-B14F-4D97-AF65-F5344CB8AC3E}">
        <p14:creationId xmlns:p14="http://schemas.microsoft.com/office/powerpoint/2010/main" val="88795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DA2D1-D292-A747-7F6A-8BE41AE44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4E6F37E-B91C-A7AF-B821-7919FC068686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87D85-2DD7-FF8D-91FB-BE20309C4FAA}"/>
              </a:ext>
            </a:extLst>
          </p:cNvPr>
          <p:cNvSpPr txBox="1"/>
          <p:nvPr/>
        </p:nvSpPr>
        <p:spPr>
          <a:xfrm>
            <a:off x="329184" y="1307592"/>
            <a:ext cx="68762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отмечаются профильные кабинеты специализированных медицинских организаций: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диспансеры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кабинеты,</a:t>
            </a:r>
            <a:b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поликлиники - детские отделения и кабинеты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организации, оказывающие медицинскую помощь только в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амбулаторных условиях, и не имеющие обособленных структурных подразделений, не отмечают соответствующие подразделения (например, городская поликлиника - поликлиники и т.д.)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67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Отделения, в которых оказывают медицинскую помощь в </a:t>
            </a:r>
            <a:r>
              <a:rPr lang="ru-RU" b="1" dirty="0">
                <a:solidFill>
                  <a:srgbClr val="307D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стационарных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</a:t>
            </a:r>
            <a:r>
              <a:rPr lang="ru-RU" b="1" dirty="0">
                <a:solidFill>
                  <a:srgbClr val="307D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включают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таблицу 1001.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ИСКЛЮЧЕНИЕ: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отделения скорой медицинской помощи (стационарные) –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стр.72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диагностические отделения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трансфузиологические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отделения и переливания крови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ПАО и т.п.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7B35C-E459-F3A6-AFE9-2DF98C481BD3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</p:spTree>
    <p:extLst>
      <p:ext uri="{BB962C8B-B14F-4D97-AF65-F5344CB8AC3E}">
        <p14:creationId xmlns:p14="http://schemas.microsoft.com/office/powerpoint/2010/main" val="180326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02F74-0848-7904-AE8A-EBDE3E5DB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17385B64-D392-0A62-EBA4-0F1144F48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649244"/>
              </p:ext>
            </p:extLst>
          </p:nvPr>
        </p:nvGraphicFramePr>
        <p:xfrm>
          <a:off x="520133" y="1229195"/>
          <a:ext cx="10937835" cy="32635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32611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134392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                                                         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76517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399288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Амбулатории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таблицей 1104</a:t>
                      </a:r>
                      <a:endParaRPr lang="en-US" sz="12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Аптеки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393192">
                <a:tc>
                  <a:txBody>
                    <a:bodyPr/>
                    <a:lstStyle/>
                    <a:p>
                      <a:pPr algn="l"/>
                      <a:r>
                        <a:rPr lang="ru-RU" sz="12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из них: изготавливающие лекарственные препараты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4.1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AutoNum type="arabicPeriod"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Лицензия на изготовление </a:t>
                      </a:r>
                    </a:p>
                    <a:p>
                      <a:pPr marL="228600" indent="-228600" algn="ctr" defTabSz="914400" rtl="0" eaLnBrk="1" latinLnBrk="0" hangingPunct="1">
                        <a:buAutoNum type="arabicPeriod"/>
                      </a:pPr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Приказ</a:t>
                      </a:r>
                      <a:endParaRPr lang="en-US" sz="14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Детские поликлиники (отделения, кабинеты)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Только с участковой службой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ДГП не заполняют</a:t>
                      </a:r>
                      <a:endParaRPr lang="en-US" sz="14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из них участвующие в реализации проектов, направленных на повышение производительности труда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13.1</a:t>
                      </a:r>
                      <a:endParaRPr lang="en-US" sz="10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строки изменено</a:t>
                      </a:r>
                      <a:endParaRPr lang="en-US" sz="14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260001-B901-A1F8-C322-672180F53CF3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07D30"/>
                </a:solidFill>
                <a:latin typeface="Unbounded" pitchFamily="2" charset="0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7319E8FC-45BC-D23A-7193-FCBF3017241A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43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B3DD8-1564-6D3A-174F-73A7219CF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617A937-1A74-CE5C-6841-82CE6A190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946485"/>
              </p:ext>
            </p:extLst>
          </p:nvPr>
        </p:nvGraphicFramePr>
        <p:xfrm>
          <a:off x="539496" y="1229195"/>
          <a:ext cx="10918472" cy="39096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13248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134392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                                                         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76517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39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Дневные стационары для взрослых</a:t>
                      </a:r>
                    </a:p>
                  </a:txBody>
                  <a:tcPr marT="45712" marB="457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ФФСН №14-ДС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393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Дневные стационары для детей </a:t>
                      </a:r>
                    </a:p>
                  </a:txBody>
                  <a:tcPr marT="45712" marB="45712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ФФСН №14-ДС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393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Женские консультации</a:t>
                      </a:r>
                    </a:p>
                  </a:txBody>
                  <a:tcPr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заполняют только </a:t>
                      </a:r>
                      <a:r>
                        <a:rPr lang="ru-RU" sz="12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входящие</a:t>
                      </a: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в другие лечебно-профилактические организации, т.е. если они не являются юридическими лицами 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из них: имеющие в своем составе дневные стационары</a:t>
                      </a:r>
                    </a:p>
                  </a:txBody>
                  <a:tcPr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19.1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44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Консультативно-диагностические центры</a:t>
                      </a:r>
                    </a:p>
                  </a:txBody>
                  <a:tcPr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448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из них участвующие в реализации проектов, направленных на повышение производительности труда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strike="noStrike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30.1</a:t>
                      </a:r>
                      <a:endParaRPr lang="en-US" sz="1000" b="1" i="0" strike="noStrike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строки изменено</a:t>
                      </a:r>
                      <a:endParaRPr lang="en-US" sz="14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5619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9E0F2C-3808-0EDC-5AB6-A8C2CE54B0B8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5D3E39E3-19FD-27AF-EDCF-F03C18F4FB95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2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CE269-ADBD-705B-A458-CF0D5369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6ABD4F-7FAF-C64E-36C7-9E988D3D0123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A7B351-513F-D915-77BE-A04A966B544D}"/>
              </a:ext>
            </a:extLst>
          </p:cNvPr>
          <p:cNvSpPr txBox="1"/>
          <p:nvPr/>
        </p:nvSpPr>
        <p:spPr>
          <a:xfrm>
            <a:off x="329184" y="1307592"/>
            <a:ext cx="6574536" cy="5066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b="1" dirty="0">
                <a:solidFill>
                  <a:srgbClr val="FF0000"/>
                </a:solidFill>
                <a:latin typeface="IBM Plex Sans" panose="020B0503050203000203" pitchFamily="34" charset="0"/>
                <a:cs typeface="Times New Roman" pitchFamily="18" charset="0"/>
              </a:rPr>
              <a:t>Лаборатория</a:t>
            </a:r>
            <a:r>
              <a:rPr lang="ru-RU" sz="1600" b="1" dirty="0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 – это специализированное  отделение /подразделение, в котором проводятся лабораторные исследования и анализы биоматериалов человека</a:t>
            </a:r>
            <a:r>
              <a:rPr lang="ru-RU" sz="1600" b="1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. </a:t>
            </a: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b="1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Отделение </a:t>
            </a:r>
            <a:r>
              <a:rPr lang="ru-RU" sz="1600" b="1" dirty="0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состоит из ряда должностей врачей, СМП и ММП</a:t>
            </a:r>
            <a:r>
              <a:rPr lang="ru-RU" sz="1600" b="1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. </a:t>
            </a: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b="1" dirty="0">
                <a:solidFill>
                  <a:srgbClr val="358E4B"/>
                </a:solidFill>
                <a:latin typeface="IBM Plex Sans" panose="020B0503050203000203" pitchFamily="34" charset="0"/>
                <a:cs typeface="Times New Roman" pitchFamily="18" charset="0"/>
              </a:rPr>
              <a:t>Заполняется только при наличии заведующего отделением!</a:t>
            </a: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endParaRPr lang="ru-RU" sz="1600" b="1" dirty="0">
              <a:solidFill>
                <a:srgbClr val="358E4B"/>
              </a:solidFill>
              <a:latin typeface="IBM Plex Sans" panose="020B0503050203000203" pitchFamily="34" charset="0"/>
              <a:cs typeface="Times New Roman" pitchFamily="18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     К </a:t>
            </a: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клинико-диагностическим лабораториям 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нужно относить лаборатории, производящие разные виды исследований (общеклинические, гематологические, цитологические, биохимические, </a:t>
            </a:r>
            <a:r>
              <a:rPr lang="ru-RU" sz="1600" dirty="0" err="1">
                <a:latin typeface="IBM Plex Sans" panose="020B0503050203000203" pitchFamily="34" charset="0"/>
                <a:cs typeface="Times New Roman" pitchFamily="18" charset="0"/>
              </a:rPr>
              <a:t>коагулологические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, иммунологические, микробиологические) или только некоторые из этих видов</a:t>
            </a: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Если той или иной лаборатории </a:t>
            </a: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нет в перечне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, ее следует показывать в </a:t>
            </a: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стр.33.2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 – клинико-диагностическая</a:t>
            </a: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buFont typeface="Wingdings" panose="05000000000000000000" pitchFamily="2" charset="2"/>
              <a:buChar char="Ø"/>
              <a:tabLst>
                <a:tab pos="266700" algn="l"/>
              </a:tabLst>
            </a:pPr>
            <a:endParaRPr lang="ru-RU" sz="1600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lvl="0" algn="just" eaLnBrk="0" hangingPunct="0">
              <a:spcBef>
                <a:spcPct val="20000"/>
              </a:spcBef>
              <a:buClr>
                <a:srgbClr val="EEECE1"/>
              </a:buClr>
              <a:buSzPct val="75000"/>
              <a:tabLst>
                <a:tab pos="266700" algn="l"/>
              </a:tabLst>
            </a:pP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     Централизованные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 лаборатории указывают в том случае, если они созданы </a:t>
            </a: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приказом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 вышестоящего органа исполнительной власти в сфере  здравоохранения в качестве централизованных для выполнения определенных видов исследований для </a:t>
            </a:r>
            <a:r>
              <a:rPr lang="ru-RU" sz="1600" b="1" dirty="0">
                <a:latin typeface="IBM Plex Sans" panose="020B0503050203000203" pitchFamily="34" charset="0"/>
                <a:cs typeface="Times New Roman" pitchFamily="18" charset="0"/>
              </a:rPr>
              <a:t>нескольких организаций</a:t>
            </a:r>
            <a:endParaRPr lang="ru-RU" sz="1600" dirty="0">
              <a:latin typeface="IBM Plex Sans" panose="020B0503050203000203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FC8E6D-809B-67DD-3B64-7F4AD33A0A26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</p:spTree>
    <p:extLst>
      <p:ext uri="{BB962C8B-B14F-4D97-AF65-F5344CB8AC3E}">
        <p14:creationId xmlns:p14="http://schemas.microsoft.com/office/powerpoint/2010/main" val="3809023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380F3-0CC3-F692-260D-DC3D9659E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FD205218-BF3D-AEBA-699C-08B3DC711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83134"/>
              </p:ext>
            </p:extLst>
          </p:nvPr>
        </p:nvGraphicFramePr>
        <p:xfrm>
          <a:off x="520133" y="1028027"/>
          <a:ext cx="10918473" cy="489412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8403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261334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46065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1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1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1781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Лаборатории, всего – из них: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Всегда     1 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1320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зуботехнические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1756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клинико-диагностические: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237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из них централизованные</a:t>
                      </a:r>
                    </a:p>
                  </a:txBody>
                  <a:tcPr marL="25717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33.2.1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приказ 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262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из них с наличием молекулярно-генетических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лабораторий  (ПЦР-лаборатории)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33.2.2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1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таблицы 5300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268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микробиологические (бактериологические): </a:t>
                      </a:r>
                    </a:p>
                  </a:txBody>
                  <a:tcPr marL="171450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33.3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56199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из них централизованные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33.3.1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приказ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47402"/>
                  </a:ext>
                </a:extLst>
              </a:tr>
              <a:tr h="34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патолого-анатомические: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33.4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9956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из них централизованные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33.4.1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приказ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64644"/>
                  </a:ext>
                </a:extLst>
              </a:tr>
              <a:tr h="2218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радиоизотопной диагностики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428433"/>
                  </a:ext>
                </a:extLst>
              </a:tr>
              <a:tr h="254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спектральные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99432"/>
                  </a:ext>
                </a:extLst>
              </a:tr>
              <a:tr h="2983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судебно-медицинские молекулярно-генетические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639022"/>
                  </a:ext>
                </a:extLst>
              </a:tr>
              <a:tr h="267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химико-токсикологические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33.8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777344"/>
                  </a:ext>
                </a:extLst>
              </a:tr>
              <a:tr h="267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цитологические:</a:t>
                      </a:r>
                    </a:p>
                  </a:txBody>
                  <a:tcPr marL="171450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33.9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501240"/>
                  </a:ext>
                </a:extLst>
              </a:tr>
              <a:tr h="179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из них централизованные</a:t>
                      </a:r>
                    </a:p>
                  </a:txBody>
                  <a:tcPr marL="171450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33.9.1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приказ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9906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E69117-A3AA-AF54-38FF-99BC039F05DE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14E364A4-9CB1-57AD-A161-70E80BFC6906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63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59D9E-7E78-2C59-1582-7BB8ED0BE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98489B54-B061-F92A-DDED-22B074800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973681"/>
              </p:ext>
            </p:extLst>
          </p:nvPr>
        </p:nvGraphicFramePr>
        <p:xfrm>
          <a:off x="520133" y="1412075"/>
          <a:ext cx="11209556" cy="311725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22392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2003611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38988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579849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                                                         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76517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6736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Лечебной физкультуры для взрослых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Только амбулаторные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Заполнять только в случае, если не входят в состав других отделений, например, физиотерапевтического, восстановительного лечения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140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Лечебной физкультуры для детей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Только амбулаторные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487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Лечебно-трудовые мастерские всего, 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36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1. Приказ</a:t>
                      </a:r>
                    </a:p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 Лицензия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493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Медицинской профилактики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Указывают в том случае, если они ведут профилактическую работу с пациентами – заполнены таблицы 4809 и 1101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188499-3A76-4BFC-4F92-58736761ACF9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9404DC42-62AE-58E1-9AD1-BA7978B7CC6D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56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CECFA-7D22-483C-692A-E3DA60285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AF1C6791-A830-8851-5C87-5B87B0C8C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865566"/>
              </p:ext>
            </p:extLst>
          </p:nvPr>
        </p:nvGraphicFramePr>
        <p:xfrm>
          <a:off x="539496" y="1412075"/>
          <a:ext cx="11229099" cy="386091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3029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13816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2003611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428794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579849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                                                         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76517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498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Организации медицинской помощи несовершеннолетним в образовательных организациях (отделения, кабинеты):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При заполнении строк 51 и 51.1 таблицы 1001 руководствоваться уровнями общего образования, изложенными в части 4 статьи 10 Федерального закона от 29.12.2012 № 273-ФЗ «Об образовании в Российской Федерации 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таблицей 1106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20103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из них в общеобразовательных организациях следующих уровней: 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начальное  общее, основное общее и среднее общее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51.1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393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Отделения (кабинеты) врача общей практики (семейного врача)</a:t>
                      </a:r>
                    </a:p>
                  </a:txBody>
                  <a:tcPr marT="45713" marB="45713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68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Выделенная структура в штатном расписании</a:t>
                      </a:r>
                      <a:endParaRPr lang="en-US" sz="11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362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noProof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Переливания крови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82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Отделения, осуществляющие заготовку крови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362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Поликлиники (поликлинические отделения) </a:t>
                      </a:r>
                    </a:p>
                  </a:txBody>
                  <a:tcPr marT="45714" marB="4571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Только с участковой службой</a:t>
                      </a:r>
                    </a:p>
                    <a:p>
                      <a:pPr marL="0" indent="0" algn="ctr" defTabSz="914400" rtl="0" eaLnBrk="1" latinLnBrk="0" hangingPunct="1">
                        <a:buNone/>
                      </a:pPr>
                      <a:endParaRPr lang="ru-RU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Самостоятельные поликлиники не показывают</a:t>
                      </a:r>
                      <a:endParaRPr lang="en-US" sz="1100" b="1" i="0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445133"/>
                  </a:ext>
                </a:extLst>
              </a:tr>
              <a:tr h="362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из них: участвующие в создании и тиражировании «Новой модели медицинской организации»</a:t>
                      </a:r>
                    </a:p>
                  </a:txBody>
                  <a:tcPr marT="45696" marB="45696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85.1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endParaRPr lang="en-US" sz="11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98129"/>
                  </a:ext>
                </a:extLst>
              </a:tr>
              <a:tr h="362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Стоматологические (включая передвижные)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108</a:t>
                      </a:r>
                      <a:endParaRPr lang="en-US" sz="10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buNone/>
                      </a:pPr>
                      <a:r>
                        <a:rPr lang="ru-RU" sz="1100" b="1" i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Стоматологические поликлиники не показывают</a:t>
                      </a:r>
                      <a:endParaRPr lang="en-US" sz="1100" b="1" i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00" b="1" i="0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2986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7F12666-2531-DA11-1C83-505269156083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D46BE3AC-6C8D-9C30-1C32-B61CB91E8173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74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F1764-65FF-D95D-5817-13567A387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42EF6FDC-E99A-3E57-0BB8-42996B5A00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407981"/>
              </p:ext>
            </p:extLst>
          </p:nvPr>
        </p:nvGraphicFramePr>
        <p:xfrm>
          <a:off x="520133" y="1028027"/>
          <a:ext cx="10918473" cy="53075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68403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612648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847088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261334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46065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en-US" sz="11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1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Наличие подразделений, отделов,  отделений, кабинетов   (нет – 0, есть - 1)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подразделений, отделов, отделений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кабинетов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1781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054161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Смотровые кабинеты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Выделяется при наличии  должности акушерки в поликлинике.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таблицей  1103</a:t>
                      </a: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1" kern="1200" dirty="0">
                          <a:solidFill>
                            <a:srgbClr val="FFFFFF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1755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Социально-правовые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Выделяется при наличии  должности юриста в подразделении, занимающимся помощью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пациентам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27463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ВНИМАНИЕ!!! После 115 строки поменялась нумерация строк.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02875"/>
                  </a:ext>
                </a:extLst>
              </a:tr>
              <a:tr h="2746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Физиотерапевтические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Только амбулаторные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270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Центры амбулаторной онкологической помощи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т. 1002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2621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Центры амбулаторной хирургии 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т. 2800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268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Центры здоровья для взрослых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ФФСН № 68</a:t>
                      </a: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 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56199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Центры здоровья для детей</a:t>
                      </a:r>
                    </a:p>
                  </a:txBody>
                  <a:tcPr marT="45698" marB="45698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Корреляция с ФФСН № 68</a:t>
                      </a: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bg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Не заполнять</a:t>
                      </a:r>
                      <a:endParaRPr lang="en-US" sz="1050" b="1" kern="1200" dirty="0">
                        <a:solidFill>
                          <a:schemeClr val="bg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047402"/>
                  </a:ext>
                </a:extLst>
              </a:tr>
              <a:tr h="4462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Центры (отделения, кабинеты) медико-социальной поддержки (помощи)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b="1" kern="120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99563"/>
                  </a:ext>
                </a:extLst>
              </a:tr>
              <a:tr h="36574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из них: для беременных женщин, оказавшихся в трудной жизненной ситуации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137.1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т. 1110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080627"/>
                  </a:ext>
                </a:extLst>
              </a:tr>
              <a:tr h="347488">
                <a:tc>
                  <a:txBody>
                    <a:bodyPr/>
                    <a:lstStyle/>
                    <a:p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в том числе в составе перинатальных центров</a:t>
                      </a:r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137.1.1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строки 83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657984"/>
                  </a:ext>
                </a:extLst>
              </a:tr>
              <a:tr h="365744">
                <a:tc>
                  <a:txBody>
                    <a:bodyPr/>
                    <a:lstStyle/>
                    <a:p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в женских консультациях</a:t>
                      </a:r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137.1.2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заполнение строки 19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58448"/>
                  </a:ext>
                </a:extLst>
              </a:tr>
              <a:tr h="334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для детей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ru-RU" sz="1050" b="1" kern="12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137.2</a:t>
                      </a:r>
                    </a:p>
                  </a:txBody>
                  <a:tcPr marL="9525" marR="9525" marT="9522" marB="0"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6390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489E81-43ED-8A29-3D56-E0CF3D2D1795}"/>
              </a:ext>
            </a:extLst>
          </p:cNvPr>
          <p:cNvSpPr txBox="1"/>
          <p:nvPr/>
        </p:nvSpPr>
        <p:spPr>
          <a:xfrm>
            <a:off x="520133" y="298068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946BBF6A-5F57-D00B-BB99-78ED188DF483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C36CB-15B1-51BC-5C80-DB855E56F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F9322E-F273-BFE0-A4BA-9604709AA854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7A7C1-37A3-1CD9-A3EB-E7978DC98024}"/>
              </a:ext>
            </a:extLst>
          </p:cNvPr>
          <p:cNvSpPr txBox="1"/>
          <p:nvPr/>
        </p:nvSpPr>
        <p:spPr>
          <a:xfrm>
            <a:off x="329184" y="1307592"/>
            <a:ext cx="657453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(1004) Кабинеты, отделения, подразделения амбулаторной акушерско-гинекологической помощи, единица</a:t>
            </a:r>
          </a:p>
          <a:p>
            <a:pPr algn="just">
              <a:spcAft>
                <a:spcPts val="0"/>
              </a:spcAft>
            </a:pPr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              Акушерско-гинекологические кабинеты (из таб.1001, стр.1), расположенные: в малых городах с численностью общего населения до 50 тыс. человек 1____________, в поселках городского типа 2_________, в сельской местности 3___________; женские консультации, расположенные: в малых городах с численностью общего населения до 50 тыс. человек 4____, в поселках городского типа 5_____, в сельской местности 6_______.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endParaRPr lang="ru-RU" sz="1400" b="1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rgbClr val="ED0000"/>
                </a:solidFill>
                <a:latin typeface="IBM Plex Sans" panose="020B0503050203000203" pitchFamily="34" charset="0"/>
                <a:cs typeface="Times New Roman" pitchFamily="18" charset="0"/>
              </a:rPr>
              <a:t>Организации, подведомственные ДЗМ и федерального подчинения, таблицу 1004 НЕ ЗАПОЛНЯЮТ!</a:t>
            </a:r>
          </a:p>
          <a:p>
            <a:pPr algn="just">
              <a:spcAft>
                <a:spcPts val="0"/>
              </a:spcAft>
            </a:pPr>
            <a:endParaRPr lang="ru-RU" sz="1400" b="1" dirty="0">
              <a:latin typeface="IBM Plex Sans" panose="020B0503050203000203" pitchFamily="34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E9581-CD75-CFBC-1F74-1E49D4DC05F4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1004</a:t>
            </a:r>
          </a:p>
        </p:txBody>
      </p:sp>
    </p:spTree>
    <p:extLst>
      <p:ext uri="{BB962C8B-B14F-4D97-AF65-F5344CB8AC3E}">
        <p14:creationId xmlns:p14="http://schemas.microsoft.com/office/powerpoint/2010/main" val="382732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DB884-2442-B46F-98C2-C7C703D53B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A46992-AD0A-A280-82B1-23F06929A4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9" y="382794"/>
            <a:ext cx="2372044" cy="984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ABDA053-CE8B-6BBF-6A95-438A996B6BBC}"/>
              </a:ext>
            </a:extLst>
          </p:cNvPr>
          <p:cNvSpPr txBox="1"/>
          <p:nvPr/>
        </p:nvSpPr>
        <p:spPr>
          <a:xfrm>
            <a:off x="557710" y="1748785"/>
            <a:ext cx="469129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Общие сведения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black"/>
                </a:solidFill>
                <a:latin typeface="Unbounded" pitchFamily="2" charset="0"/>
                <a:cs typeface="Arial" panose="020B0604020202020204" pitchFamily="34" charset="0"/>
              </a:rPr>
              <a:t>Таблица 1000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bounded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78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08CC7-7180-58E0-BC0F-EBEF82394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BFD1834-0A1B-A43E-B916-B7CAF546CD02}"/>
              </a:ext>
            </a:extLst>
          </p:cNvPr>
          <p:cNvSpPr txBox="1"/>
          <p:nvPr/>
        </p:nvSpPr>
        <p:spPr>
          <a:xfrm>
            <a:off x="617115" y="2239066"/>
            <a:ext cx="388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Таблица 1010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21D4AC-A0FF-8D52-6DE6-C0A71A71A384}"/>
              </a:ext>
            </a:extLst>
          </p:cNvPr>
          <p:cNvSpPr txBox="1"/>
          <p:nvPr/>
        </p:nvSpPr>
        <p:spPr>
          <a:xfrm>
            <a:off x="617115" y="436418"/>
            <a:ext cx="5761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</p:spTree>
    <p:extLst>
      <p:ext uri="{BB962C8B-B14F-4D97-AF65-F5344CB8AC3E}">
        <p14:creationId xmlns:p14="http://schemas.microsoft.com/office/powerpoint/2010/main" val="234623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B35A9-0FF3-5846-3DDC-1E0CBFC06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BDB3E9B-D735-B9C7-5BBB-59939369B1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85249"/>
              </p:ext>
            </p:extLst>
          </p:nvPr>
        </p:nvGraphicFramePr>
        <p:xfrm>
          <a:off x="657194" y="1210907"/>
          <a:ext cx="10004710" cy="33894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2518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078992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380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  </a:t>
                      </a: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подразделений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№ строки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Число посещений в смену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3209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3291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Мощность, всего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 том числе: поликлиники для взрослых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347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детской поликлиники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338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женской консультации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338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диспансерного отделения (больницы, диспансера)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49795"/>
                  </a:ext>
                </a:extLst>
              </a:tr>
              <a:tr h="32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врачебной амбулатории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18930"/>
                  </a:ext>
                </a:extLst>
              </a:tr>
              <a:tr h="347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консультативно-диагностического центра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6039"/>
                  </a:ext>
                </a:extLst>
              </a:tr>
              <a:tr h="347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центра здоровья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32500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C64AB9A-CBCE-8A4A-7DB7-02EA32DB36D1}"/>
              </a:ext>
            </a:extLst>
          </p:cNvPr>
          <p:cNvSpPr txBox="1"/>
          <p:nvPr/>
        </p:nvSpPr>
        <p:spPr>
          <a:xfrm>
            <a:off x="544664" y="469512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18EB2B-F4D5-91B9-D595-41EF90A8D8E4}"/>
              </a:ext>
            </a:extLst>
          </p:cNvPr>
          <p:cNvSpPr txBox="1"/>
          <p:nvPr/>
        </p:nvSpPr>
        <p:spPr>
          <a:xfrm>
            <a:off x="657194" y="4860860"/>
            <a:ext cx="100805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При наличии нескольких зданий в медицинской организации мощность подразделений суммируют и показывают одним числом.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Плановая мощность не рассчитывается для:</a:t>
            </a:r>
            <a:b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</a:b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	- стоматологических кабинетов, организованных 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	  специализированных больницах (для нужд пациентов)</a:t>
            </a:r>
            <a:b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</a:b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	- травмпунктов, если они организованы в приемном покое.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92E66869-B883-609B-D983-BE92375C2EDC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99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E2259-5404-19F0-BC31-3909B215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05EA112-879D-DF94-0053-CE9CFC745C75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DE234-6DBC-AE1F-2E4B-10005D01AC2C}"/>
              </a:ext>
            </a:extLst>
          </p:cNvPr>
          <p:cNvSpPr txBox="1"/>
          <p:nvPr/>
        </p:nvSpPr>
        <p:spPr>
          <a:xfrm>
            <a:off x="329184" y="1139483"/>
            <a:ext cx="6574536" cy="5015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266700" algn="l"/>
              </a:tabLst>
              <a:defRPr/>
            </a:pPr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Плановая мощность (число посещений в смену) </a:t>
            </a: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– это пропускная способность 	амбулаторно-поликлинического учреждения с сохранением санитарно-	эпидемиологического режима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266700" algn="l"/>
              </a:tabLst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Основанием для заполнения этого раздела является паспорт медицинской организации, где содержится проектная и рабочая площадь здания и кабинетов в квадратных метрах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266700" algn="l"/>
              </a:tabLst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Плановая мощность изменяется в случаях, когда подразделения открываются на новых площадях или закрываются, а также когда в подразделениях проведен капитальный ремонт, в результате которого имеющаяся площадь увеличилась или уменьшилась, либо часть площади выведена из подчинения поликлиники на другие цели (инженерные площади, аптеки, аренда и    др.)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266700" algn="l"/>
              </a:tabLst>
              <a:defRPr/>
            </a:pPr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!!! Предоставить ПРИКАЗ руководителя на установление новой мощности!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  <a:tabLst>
                <a:tab pos="266700" algn="l"/>
              </a:tabLst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Плановая мощность рассчитывается для всех зданий юридических лиц, где осуществляется амбулаторный прием</a:t>
            </a:r>
          </a:p>
          <a:p>
            <a:pPr marL="342900" indent="-342900">
              <a:lnSpc>
                <a:spcPct val="115000"/>
              </a:lnSpc>
              <a:buFont typeface="Wingdings"/>
              <a:buChar char=""/>
              <a:defRPr/>
            </a:pPr>
            <a:r>
              <a:rPr lang="ru-RU" sz="1400" dirty="0">
                <a:latin typeface="IBM Plex Sans" panose="020B0503050203000203" pitchFamily="34" charset="0"/>
                <a:cs typeface="Times New Roman" pitchFamily="18" charset="0"/>
              </a:rPr>
              <a:t>Плановая мощность рассчитывается отдельно для центров здоровья, женских консультаций, даже если они не являются обособленными подразделениями и входят в состав поликлиники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7C66D-F322-027B-C5AD-DDC940E436D1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1010</a:t>
            </a:r>
          </a:p>
        </p:txBody>
      </p:sp>
    </p:spTree>
    <p:extLst>
      <p:ext uri="{BB962C8B-B14F-4D97-AF65-F5344CB8AC3E}">
        <p14:creationId xmlns:p14="http://schemas.microsoft.com/office/powerpoint/2010/main" val="2126567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9C429-4147-D7BA-6721-C6BE0FA34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DE503B-B783-7E32-D78A-B11B95149180}"/>
              </a:ext>
            </a:extLst>
          </p:cNvPr>
          <p:cNvSpPr txBox="1"/>
          <p:nvPr/>
        </p:nvSpPr>
        <p:spPr>
          <a:xfrm>
            <a:off x="617115" y="2239066"/>
            <a:ext cx="388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Таблица 10</a:t>
            </a:r>
            <a:r>
              <a:rPr lang="ru-RU" sz="2800" b="1" dirty="0">
                <a:solidFill>
                  <a:prstClr val="black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50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2F89CB-ABB8-7062-8DB6-3D66724A2183}"/>
              </a:ext>
            </a:extLst>
          </p:cNvPr>
          <p:cNvSpPr txBox="1"/>
          <p:nvPr/>
        </p:nvSpPr>
        <p:spPr>
          <a:xfrm>
            <a:off x="617115" y="436418"/>
            <a:ext cx="5761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</p:spTree>
    <p:extLst>
      <p:ext uri="{BB962C8B-B14F-4D97-AF65-F5344CB8AC3E}">
        <p14:creationId xmlns:p14="http://schemas.microsoft.com/office/powerpoint/2010/main" val="1217198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BFE9-FCE4-17AE-B992-53E08831D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F9F6A7C-3FC9-DE7C-8135-8B895CA84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55876"/>
              </p:ext>
            </p:extLst>
          </p:nvPr>
        </p:nvGraphicFramePr>
        <p:xfrm>
          <a:off x="657193" y="1210907"/>
          <a:ext cx="10042650" cy="41888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05963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1083084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2753603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3801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№ строки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Численность прикрепленного населения</a:t>
                      </a:r>
                      <a:endParaRPr kumimoji="0" lang="en-US" sz="11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24603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2780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274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в том числе детей 0 – 17 лет включительно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283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из них: детей до 1 года  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283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из них: до 1 мес.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2.1.1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283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детей 0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 лет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149795"/>
                  </a:ext>
                </a:extLst>
              </a:tr>
              <a:tr h="283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детей 5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9 лет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7518930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детей 10</a:t>
                      </a:r>
                      <a:r>
                        <a:rPr lang="en-US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–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14 лет  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676039"/>
                  </a:ext>
                </a:extLst>
              </a:tr>
              <a:tr h="141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подростки 15-17 лет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Проверить </a:t>
                      </a:r>
                      <a:r>
                        <a:rPr lang="ru-RU" sz="1050" b="1" kern="1200" dirty="0" err="1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авторасчетное</a:t>
                      </a:r>
                      <a:r>
                        <a:rPr lang="ru-RU" sz="1050" b="1" kern="120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значение</a:t>
                      </a:r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325009"/>
                  </a:ext>
                </a:extLst>
              </a:tr>
              <a:tr h="141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Взрослые (18 лет и старше)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047821"/>
                  </a:ext>
                </a:extLst>
              </a:tr>
              <a:tr h="283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из них: трудоспособного возраста*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5361357"/>
                  </a:ext>
                </a:extLst>
              </a:tr>
              <a:tr h="297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старше трудоспособного возраста**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195912"/>
                  </a:ext>
                </a:extLst>
              </a:tr>
              <a:tr h="233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Сельское население (из стр.1)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9525" marB="0" anchor="b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05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8034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8B4486B-D5CB-69D6-FE0C-DB50AD63B538}"/>
              </a:ext>
            </a:extLst>
          </p:cNvPr>
          <p:cNvSpPr txBox="1"/>
          <p:nvPr/>
        </p:nvSpPr>
        <p:spPr>
          <a:xfrm>
            <a:off x="544664" y="469512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</a:t>
            </a:r>
            <a:r>
              <a:rPr lang="ru-RU" sz="2400" b="1" dirty="0">
                <a:solidFill>
                  <a:srgbClr val="307D30"/>
                </a:solidFill>
                <a:latin typeface="Unbounded" pitchFamily="2" charset="0"/>
                <a:cs typeface="Arial" panose="020B0604020202020204" pitchFamily="34" charset="0"/>
              </a:rPr>
              <a:t>5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C8B70-BE3D-9428-1D3E-03E5A01CD5B5}"/>
              </a:ext>
            </a:extLst>
          </p:cNvPr>
          <p:cNvSpPr txBox="1"/>
          <p:nvPr/>
        </p:nvSpPr>
        <p:spPr>
          <a:xfrm>
            <a:off x="657194" y="5499692"/>
            <a:ext cx="10042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b="1" dirty="0">
                <a:solidFill>
                  <a:srgbClr val="ED0000"/>
                </a:solidFill>
                <a:latin typeface="IBM Plex Sans" panose="020B0503050203000203" pitchFamily="34" charset="0"/>
                <a:cs typeface="Times New Roman" pitchFamily="18" charset="0"/>
              </a:rPr>
              <a:t>*Женщины 18 – 57 лет, мужчины 18 – 62 лет</a:t>
            </a:r>
            <a:br>
              <a:rPr lang="ru-RU" sz="1600" b="1" dirty="0">
                <a:solidFill>
                  <a:srgbClr val="ED0000"/>
                </a:solidFill>
                <a:latin typeface="IBM Plex Sans" panose="020B0503050203000203" pitchFamily="34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ED0000"/>
                </a:solidFill>
                <a:latin typeface="IBM Plex Sans" panose="020B0503050203000203" pitchFamily="34" charset="0"/>
                <a:cs typeface="Times New Roman" pitchFamily="18" charset="0"/>
              </a:rPr>
              <a:t>** Женщины 58 лет и старше, мужчины 63 года и старше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7378B193-DE23-8A6C-0B3C-F976497F03B8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923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D4E06-C60A-F95B-10F4-EEF81AECB4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3E2EB7-6745-E5F7-2504-1104EE2DDF52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46BE06-21CE-4829-41D0-EB3C97B0AD51}"/>
              </a:ext>
            </a:extLst>
          </p:cNvPr>
          <p:cNvSpPr txBox="1"/>
          <p:nvPr/>
        </p:nvSpPr>
        <p:spPr>
          <a:xfrm>
            <a:off x="334087" y="1408176"/>
            <a:ext cx="657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(1051)</a:t>
            </a:r>
          </a:p>
          <a:p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>
                <a:latin typeface="IBM Plex Sans" panose="020B0503050203000203" pitchFamily="34" charset="0"/>
                <a:cs typeface="Times New Roman" pitchFamily="18" charset="0"/>
              </a:rPr>
              <a:t>Число женщин, проживающих в сельской местности, поселках городского типа и малых городах (численность населения до 50 тыс. человек), прикрепленных к женским консультациям, чел. 1_________________из них получивших медицинскую помощь, чел. 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0000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Times New Roman" pitchFamily="18" charset="0"/>
              </a:rPr>
              <a:t>Организации, подведомственные ДЗМ и федерального подчинения, таблицу 1051 НЕ ЗАПОЛНЯЮТ!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F6EEB6-760C-08BB-8221-863D74830FB2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1051</a:t>
            </a:r>
          </a:p>
        </p:txBody>
      </p:sp>
    </p:spTree>
    <p:extLst>
      <p:ext uri="{BB962C8B-B14F-4D97-AF65-F5344CB8AC3E}">
        <p14:creationId xmlns:p14="http://schemas.microsoft.com/office/powerpoint/2010/main" val="1485772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35D09-EBF8-FAE3-732F-157DBB2B2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163A7D-63A3-EFBD-882F-9A63F87E98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9" y="382794"/>
            <a:ext cx="2372044" cy="98425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5AC746-8E50-27D4-90CA-0B9B7BE66B39}"/>
              </a:ext>
            </a:extLst>
          </p:cNvPr>
          <p:cNvSpPr txBox="1"/>
          <p:nvPr/>
        </p:nvSpPr>
        <p:spPr>
          <a:xfrm>
            <a:off x="557710" y="1748785"/>
            <a:ext cx="4691298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Раздел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III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Unbounded" pitchFamily="2" charset="0"/>
                <a:cs typeface="Arial" panose="020B0604020202020204" pitchFamily="34" charset="0"/>
              </a:rPr>
              <a:t>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Состояние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Unbounded" pitchFamily="2" charset="0"/>
                <a:cs typeface="Arial" panose="020B0604020202020204" pitchFamily="34" charset="0"/>
              </a:rPr>
              <a:t>зданий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" pitchFamily="2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ФФСН №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bounded" pitchFamily="2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800" b="1" dirty="0">
                <a:solidFill>
                  <a:prstClr val="black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Таблица 8000</a:t>
            </a:r>
          </a:p>
        </p:txBody>
      </p:sp>
      <p:sp>
        <p:nvSpPr>
          <p:cNvPr id="2" name="Скругленный прямоугольник 7">
            <a:extLst>
              <a:ext uri="{FF2B5EF4-FFF2-40B4-BE49-F238E27FC236}">
                <a16:creationId xmlns:a16="http://schemas.microsoft.com/office/drawing/2014/main" id="{4BB19FED-CBFE-A024-6ADC-325DF31DAD7B}"/>
              </a:ext>
            </a:extLst>
          </p:cNvPr>
          <p:cNvSpPr/>
          <p:nvPr/>
        </p:nvSpPr>
        <p:spPr>
          <a:xfrm>
            <a:off x="422964" y="5435722"/>
            <a:ext cx="4313628" cy="389513"/>
          </a:xfrm>
          <a:prstGeom prst="roundRect">
            <a:avLst>
              <a:gd name="adj" fmla="val 50000"/>
            </a:avLst>
          </a:prstGeom>
          <a:solidFill>
            <a:srgbClr val="E85832"/>
          </a:solidFill>
          <a:ln>
            <a:solidFill>
              <a:srgbClr val="E85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К.И. Васильева      Е.В. Козулина      Е.П. Петрикова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A67C24-CBC6-394C-FDEF-45B5BDE4A212}"/>
              </a:ext>
            </a:extLst>
          </p:cNvPr>
          <p:cNvSpPr txBox="1"/>
          <p:nvPr/>
        </p:nvSpPr>
        <p:spPr>
          <a:xfrm>
            <a:off x="422964" y="5890431"/>
            <a:ext cx="517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Отдел по учету инфраструктуры медицинских организаций и кадровых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400046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DB99C2-4FF0-4A7A-1283-646126E82C30}"/>
              </a:ext>
            </a:extLst>
          </p:cNvPr>
          <p:cNvSpPr txBox="1"/>
          <p:nvPr/>
        </p:nvSpPr>
        <p:spPr>
          <a:xfrm>
            <a:off x="757646" y="26382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07D30"/>
                </a:solidFill>
                <a:cs typeface="Arial" panose="020B0604020202020204" pitchFamily="34" charset="0"/>
              </a:rPr>
              <a:t>Таблица 8000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C061EB-6C7E-E4F3-F83A-B78AA7D5231E}"/>
              </a:ext>
            </a:extLst>
          </p:cNvPr>
          <p:cNvSpPr txBox="1"/>
          <p:nvPr/>
        </p:nvSpPr>
        <p:spPr>
          <a:xfrm>
            <a:off x="757645" y="1084944"/>
            <a:ext cx="961426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IBM Plex Sans" panose="020B0503050203000203" pitchFamily="34" charset="0"/>
                <a:cs typeface="Times New Roman" pitchFamily="18" charset="0"/>
              </a:rPr>
              <a:t>Здание</a:t>
            </a: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 – это строение, имеющее свой технический паспорт и состоящее   на балансе медицинской организации или арендуемое у других организаций на конец отчетного года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72850-3D31-B30E-4B9A-3FCB96484DFC}"/>
              </a:ext>
            </a:extLst>
          </p:cNvPr>
          <p:cNvSpPr txBox="1"/>
          <p:nvPr/>
        </p:nvSpPr>
        <p:spPr>
          <a:xfrm>
            <a:off x="757646" y="2594878"/>
            <a:ext cx="94488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IBM Plex Sans" panose="020B0503050203000203" pitchFamily="34" charset="0"/>
                <a:cs typeface="Times New Roman" pitchFamily="18" charset="0"/>
              </a:rPr>
              <a:t>Таблица 8000 заполняется на основании:</a:t>
            </a:r>
          </a:p>
          <a:p>
            <a:pPr>
              <a:defRPr/>
            </a:pPr>
            <a:endParaRPr lang="ru-RU" sz="1400" b="1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свидетельства о праве оперативного управления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выписки из ЕГРН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договора безвозмездного пользования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договора аренды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актов обследования зданий на необходимость капитального ремонта</a:t>
            </a: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актов об аварийном состоянии зданий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7C1D54F0-73A1-0344-C78F-B1E37DFC46E1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8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198635-EC44-8A42-D621-17510C18E504}"/>
              </a:ext>
            </a:extLst>
          </p:cNvPr>
          <p:cNvSpPr txBox="1"/>
          <p:nvPr/>
        </p:nvSpPr>
        <p:spPr>
          <a:xfrm>
            <a:off x="1018903" y="32478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07D30"/>
                </a:solidFill>
                <a:cs typeface="Arial" panose="020B0604020202020204" pitchFamily="34" charset="0"/>
              </a:rPr>
              <a:t>Таблица 8000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C6CBD1-B969-AFA8-C897-1CFDC1D75E92}"/>
              </a:ext>
            </a:extLst>
          </p:cNvPr>
          <p:cNvSpPr txBox="1"/>
          <p:nvPr/>
        </p:nvSpPr>
        <p:spPr>
          <a:xfrm>
            <a:off x="1018903" y="1458177"/>
            <a:ext cx="95097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гр.7  Приспособленное здание/помещение – это здание/помещение, технически переобустроенное для медицинских целей. То, что изначально не входило в типовой проект. Например, в жилом доме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2000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гр.8 Арендованное здание/помещение – это здание/помещение, занимаемое на основании договора безвозмездного пользования, договора аренды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2000" b="1" dirty="0">
              <a:latin typeface="IBM Plex Sans" panose="020B0503050203000203" pitchFamily="34" charset="0"/>
              <a:cs typeface="Times New Roman" pitchFamily="18" charset="0"/>
            </a:endParaRP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2000" dirty="0">
                <a:latin typeface="IBM Plex Sans" panose="020B0503050203000203" pitchFamily="34" charset="0"/>
                <a:cs typeface="Times New Roman" pitchFamily="18" charset="0"/>
              </a:rPr>
              <a:t>гр.9 Переименована «из гр.3 имеют потребность в проведении сноса, реконструкции и капитального ремонта, всего»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ru-RU" sz="2000" b="1" dirty="0">
              <a:highlight>
                <a:srgbClr val="FFFF00"/>
              </a:highlight>
              <a:latin typeface="IBM Plex Sans" panose="020B0503050203000203" pitchFamily="34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ABC86C98-AB70-8AB7-3FE9-F1695CE9AE4D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80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6131816-E393-9C77-38F9-A91CCD90F7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647065"/>
              </p:ext>
            </p:extLst>
          </p:nvPr>
        </p:nvGraphicFramePr>
        <p:xfrm>
          <a:off x="757647" y="1526864"/>
          <a:ext cx="9875519" cy="3909852"/>
        </p:xfrm>
        <a:graphic>
          <a:graphicData uri="http://schemas.openxmlformats.org/drawingml/2006/table">
            <a:tbl>
              <a:tblPr/>
              <a:tblGrid>
                <a:gridCol w="2011680">
                  <a:extLst>
                    <a:ext uri="{9D8B030D-6E8A-4147-A177-3AD203B41FA5}">
                      <a16:colId xmlns:a16="http://schemas.microsoft.com/office/drawing/2014/main" val="3979678468"/>
                    </a:ext>
                  </a:extLst>
                </a:gridCol>
                <a:gridCol w="714102">
                  <a:extLst>
                    <a:ext uri="{9D8B030D-6E8A-4147-A177-3AD203B41FA5}">
                      <a16:colId xmlns:a16="http://schemas.microsoft.com/office/drawing/2014/main" val="2321937767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559971238"/>
                    </a:ext>
                  </a:extLst>
                </a:gridCol>
                <a:gridCol w="1262743">
                  <a:extLst>
                    <a:ext uri="{9D8B030D-6E8A-4147-A177-3AD203B41FA5}">
                      <a16:colId xmlns:a16="http://schemas.microsoft.com/office/drawing/2014/main" val="1461616976"/>
                    </a:ext>
                  </a:extLst>
                </a:gridCol>
                <a:gridCol w="1271452">
                  <a:extLst>
                    <a:ext uri="{9D8B030D-6E8A-4147-A177-3AD203B41FA5}">
                      <a16:colId xmlns:a16="http://schemas.microsoft.com/office/drawing/2014/main" val="1308869642"/>
                    </a:ext>
                  </a:extLst>
                </a:gridCol>
                <a:gridCol w="1367245">
                  <a:extLst>
                    <a:ext uri="{9D8B030D-6E8A-4147-A177-3AD203B41FA5}">
                      <a16:colId xmlns:a16="http://schemas.microsoft.com/office/drawing/2014/main" val="193988516"/>
                    </a:ext>
                  </a:extLst>
                </a:gridCol>
                <a:gridCol w="958678">
                  <a:extLst>
                    <a:ext uri="{9D8B030D-6E8A-4147-A177-3AD203B41FA5}">
                      <a16:colId xmlns:a16="http://schemas.microsoft.com/office/drawing/2014/main" val="4140751330"/>
                    </a:ext>
                  </a:extLst>
                </a:gridCol>
                <a:gridCol w="1497139">
                  <a:extLst>
                    <a:ext uri="{9D8B030D-6E8A-4147-A177-3AD203B41FA5}">
                      <a16:colId xmlns:a16="http://schemas.microsoft.com/office/drawing/2014/main" val="3438636689"/>
                    </a:ext>
                  </a:extLst>
                </a:gridCol>
              </a:tblGrid>
              <a:tr h="41987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Название подразделений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№ строки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Число зданий, ед.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Общая площадь зданий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(кв. м)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80601"/>
                  </a:ext>
                </a:extLst>
              </a:tr>
              <a:tr h="2145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ИЗ НИХ (из гр. 3):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из них находящихся в аварийном состоянии, или требующих сноса, реконструкции и капитального ремонта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552966"/>
                  </a:ext>
                </a:extLst>
              </a:tr>
              <a:tr h="1446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находятся в аварийном состоянии, требует сноса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требуют капитального ремонта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из гр.3 имеют потребность в проведении сноса, реконструкции и капитального ремонта,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8E4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545096"/>
                  </a:ext>
                </a:extLst>
              </a:tr>
              <a:tr h="2145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…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739736"/>
                  </a:ext>
                </a:extLst>
              </a:tr>
              <a:tr h="8305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Подразделения, оказывающие медицинскую помощь в амбулаторных условиях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новая графа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942266"/>
                  </a:ext>
                </a:extLst>
              </a:tr>
              <a:tr h="783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   том числе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врачебные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амбулатории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1.1 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431343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646CC5-398C-2130-0F97-C40F3E87C66B}"/>
              </a:ext>
            </a:extLst>
          </p:cNvPr>
          <p:cNvSpPr txBox="1"/>
          <p:nvPr/>
        </p:nvSpPr>
        <p:spPr>
          <a:xfrm>
            <a:off x="757647" y="272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307D30"/>
                </a:solidFill>
                <a:cs typeface="Arial" panose="020B0604020202020204" pitchFamily="34" charset="0"/>
              </a:rPr>
              <a:t>Таблица 8000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1AD99-27D0-663D-FEE2-67992554785E}"/>
              </a:ext>
            </a:extLst>
          </p:cNvPr>
          <p:cNvSpPr txBox="1"/>
          <p:nvPr/>
        </p:nvSpPr>
        <p:spPr>
          <a:xfrm>
            <a:off x="757647" y="97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IBM Plex Sans" panose="020B0503050203000203" pitchFamily="34" charset="0"/>
                <a:cs typeface="Times New Roman" pitchFamily="18" charset="0"/>
              </a:rPr>
              <a:t>Внесены изменения в таблицу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6E3727-30B0-51F2-FA56-DB9BAD2FCF76}"/>
              </a:ext>
            </a:extLst>
          </p:cNvPr>
          <p:cNvSpPr txBox="1"/>
          <p:nvPr/>
        </p:nvSpPr>
        <p:spPr>
          <a:xfrm>
            <a:off x="3910149" y="50673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НОВАЯ СТРОКА – не заполнять !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617F7DA5-FF77-FF91-C1A1-EF26D0556C13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9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C8CC3-6609-05EC-0C43-B61E74616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A3183E6-67A4-134F-BE74-708512B72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52236"/>
              </p:ext>
            </p:extLst>
          </p:nvPr>
        </p:nvGraphicFramePr>
        <p:xfrm>
          <a:off x="627082" y="1714109"/>
          <a:ext cx="10937835" cy="40992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87567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839717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  <a:gridCol w="945343">
                  <a:extLst>
                    <a:ext uri="{9D8B030D-6E8A-4147-A177-3AD203B41FA5}">
                      <a16:colId xmlns:a16="http://schemas.microsoft.com/office/drawing/2014/main" val="1005280288"/>
                    </a:ext>
                  </a:extLst>
                </a:gridCol>
                <a:gridCol w="2881746">
                  <a:extLst>
                    <a:ext uri="{9D8B030D-6E8A-4147-A177-3AD203B41FA5}">
                      <a16:colId xmlns:a16="http://schemas.microsoft.com/office/drawing/2014/main" val="796509677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1145862178"/>
                    </a:ext>
                  </a:extLst>
                </a:gridCol>
                <a:gridCol w="1427018">
                  <a:extLst>
                    <a:ext uri="{9D8B030D-6E8A-4147-A177-3AD203B41FA5}">
                      <a16:colId xmlns:a16="http://schemas.microsoft.com/office/drawing/2014/main" val="615074952"/>
                    </a:ext>
                  </a:extLst>
                </a:gridCol>
                <a:gridCol w="1367972">
                  <a:extLst>
                    <a:ext uri="{9D8B030D-6E8A-4147-A177-3AD203B41FA5}">
                      <a16:colId xmlns:a16="http://schemas.microsoft.com/office/drawing/2014/main" val="576146675"/>
                    </a:ext>
                  </a:extLst>
                </a:gridCol>
              </a:tblGrid>
              <a:tr h="8483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№ строки</a:t>
                      </a:r>
                      <a:endParaRPr lang="en-US" sz="12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Отметка (нет – 0, да – 1)</a:t>
                      </a:r>
                      <a:endParaRPr lang="en-US" sz="12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Участвующие в реализации проектов, направленных на повышение производительности труда</a:t>
                      </a:r>
                      <a:endParaRPr lang="en-US" sz="12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Уровень медицинской организации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57122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1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 уровень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lt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3 уровень</a:t>
                      </a:r>
                    </a:p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3564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Подчиненность: муниципальная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НЕ ЗАПОЛНЯТЬ!</a:t>
                      </a:r>
                      <a:endParaRPr lang="en-US" sz="1800" b="1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Субъекту Российской Федерации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ДЗМ</a:t>
                      </a:r>
                      <a:endParaRPr lang="en-US" sz="1600" b="1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Уровень организации указывается в соответствии с приказом ДЗМ</a:t>
                      </a:r>
                      <a:endParaRPr lang="en-US" sz="1800" b="1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федеральная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ФГБУ</a:t>
                      </a:r>
                      <a:endParaRPr lang="en-US" sz="1600" b="1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Медицинская организация расположена в </a:t>
                      </a:r>
                      <a:r>
                        <a:rPr lang="ru-RU" sz="1000" b="1" i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сельской</a:t>
                      </a:r>
                      <a:r>
                        <a:rPr lang="ru-RU" sz="1000" b="1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местности</a:t>
                      </a:r>
                      <a:endParaRPr lang="en-US" sz="10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42842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41588E6-4C22-DCC6-2615-4DD4FEEEDF28}"/>
              </a:ext>
            </a:extLst>
          </p:cNvPr>
          <p:cNvSpPr txBox="1"/>
          <p:nvPr/>
        </p:nvSpPr>
        <p:spPr>
          <a:xfrm>
            <a:off x="627082" y="1241178"/>
            <a:ext cx="58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Unbounded Medium" pitchFamily="2" charset="0"/>
                <a:ea typeface="+mn-ea"/>
                <a:cs typeface="Arial" panose="020B0604020202020204" pitchFamily="34" charset="0"/>
              </a:rPr>
              <a:t>Таблица 1000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90DF8D-CEE9-165B-E48E-0C6C444FA742}"/>
              </a:ext>
            </a:extLst>
          </p:cNvPr>
          <p:cNvSpPr txBox="1"/>
          <p:nvPr/>
        </p:nvSpPr>
        <p:spPr>
          <a:xfrm>
            <a:off x="520133" y="298068"/>
            <a:ext cx="76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Внесены изменения в таблицу 1000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FAE8038C-913E-5581-7481-05056C72784B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825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14962A-7B74-8DF5-0A47-CD53E9949D93}"/>
              </a:ext>
            </a:extLst>
          </p:cNvPr>
          <p:cNvSpPr txBox="1"/>
          <p:nvPr/>
        </p:nvSpPr>
        <p:spPr>
          <a:xfrm>
            <a:off x="721311" y="31248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307D3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Таблица 8000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4A6C5-6C6A-6049-DD1F-CB5AEA1F4911}"/>
              </a:ext>
            </a:extLst>
          </p:cNvPr>
          <p:cNvSpPr txBox="1"/>
          <p:nvPr/>
        </p:nvSpPr>
        <p:spPr>
          <a:xfrm>
            <a:off x="794463" y="1172000"/>
            <a:ext cx="96921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latin typeface="IBM Plex Sans" panose="020B0503050203000203" pitchFamily="34" charset="0"/>
                <a:cs typeface="Times New Roman" pitchFamily="18" charset="0"/>
              </a:rPr>
              <a:t>Графы 4 – 6, 11 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заполняются только на основании документов сторонних организаций, уполномоченных на проведение экспертизы технического состояния зданий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02BDE16-E432-EE52-AECB-A8D47077C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622633"/>
              </p:ext>
            </p:extLst>
          </p:nvPr>
        </p:nvGraphicFramePr>
        <p:xfrm>
          <a:off x="942701" y="2202541"/>
          <a:ext cx="8957387" cy="1437256"/>
        </p:xfrm>
        <a:graphic>
          <a:graphicData uri="http://schemas.openxmlformats.org/drawingml/2006/table">
            <a:tbl>
              <a:tblPr/>
              <a:tblGrid>
                <a:gridCol w="1020480">
                  <a:extLst>
                    <a:ext uri="{9D8B030D-6E8A-4147-A177-3AD203B41FA5}">
                      <a16:colId xmlns:a16="http://schemas.microsoft.com/office/drawing/2014/main" val="2042185964"/>
                    </a:ext>
                  </a:extLst>
                </a:gridCol>
                <a:gridCol w="1579418">
                  <a:extLst>
                    <a:ext uri="{9D8B030D-6E8A-4147-A177-3AD203B41FA5}">
                      <a16:colId xmlns:a16="http://schemas.microsoft.com/office/drawing/2014/main" val="335388406"/>
                    </a:ext>
                  </a:extLst>
                </a:gridCol>
                <a:gridCol w="1156103">
                  <a:extLst>
                    <a:ext uri="{9D8B030D-6E8A-4147-A177-3AD203B41FA5}">
                      <a16:colId xmlns:a16="http://schemas.microsoft.com/office/drawing/2014/main" val="131492849"/>
                    </a:ext>
                  </a:extLst>
                </a:gridCol>
                <a:gridCol w="1273001">
                  <a:extLst>
                    <a:ext uri="{9D8B030D-6E8A-4147-A177-3AD203B41FA5}">
                      <a16:colId xmlns:a16="http://schemas.microsoft.com/office/drawing/2014/main" val="3853082696"/>
                    </a:ext>
                  </a:extLst>
                </a:gridCol>
                <a:gridCol w="1455640">
                  <a:extLst>
                    <a:ext uri="{9D8B030D-6E8A-4147-A177-3AD203B41FA5}">
                      <a16:colId xmlns:a16="http://schemas.microsoft.com/office/drawing/2014/main" val="3075851064"/>
                    </a:ext>
                  </a:extLst>
                </a:gridCol>
                <a:gridCol w="2472745">
                  <a:extLst>
                    <a:ext uri="{9D8B030D-6E8A-4147-A177-3AD203B41FA5}">
                      <a16:colId xmlns:a16="http://schemas.microsoft.com/office/drawing/2014/main" val="3053515057"/>
                    </a:ext>
                  </a:extLst>
                </a:gridCol>
              </a:tblGrid>
              <a:tr h="38875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 них (из гр. 3):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зданий,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 м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296727"/>
                  </a:ext>
                </a:extLst>
              </a:tr>
              <a:tr h="7436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находятся в аварийном состоянии, требует сноса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требуют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реконструкции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требуют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капитального ремонта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8398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находящихся в аварийном состоянии, или требующих сноса, реконструкции и капитального ремонта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545901"/>
                  </a:ext>
                </a:extLst>
              </a:tr>
              <a:tr h="304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45113" marR="451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lvl="0" indent="0" algn="ctr" defTabSz="83987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85653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12DEB5B-07D0-F956-96CE-2BB816B5098E}"/>
              </a:ext>
            </a:extLst>
          </p:cNvPr>
          <p:cNvSpPr txBox="1"/>
          <p:nvPr/>
        </p:nvSpPr>
        <p:spPr>
          <a:xfrm>
            <a:off x="898225" y="3873590"/>
            <a:ext cx="89573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Предоставить документы на каждое здание в </a:t>
            </a:r>
            <a:r>
              <a:rPr lang="ru-RU" sz="1600" b="1" dirty="0">
                <a:solidFill>
                  <a:srgbClr val="388600"/>
                </a:solidFill>
                <a:latin typeface="IBM Plex Sans" panose="020B0503050203000203" pitchFamily="34" charset="0"/>
                <a:cs typeface="Times New Roman" pitchFamily="18" charset="0"/>
              </a:rPr>
              <a:t>формате </a:t>
            </a:r>
            <a:r>
              <a:rPr lang="ru-RU" sz="1600" b="1" dirty="0" err="1">
                <a:solidFill>
                  <a:srgbClr val="388600"/>
                </a:solidFill>
                <a:latin typeface="IBM Plex Sans" panose="020B0503050203000203" pitchFamily="34" charset="0"/>
                <a:cs typeface="Times New Roman" pitchFamily="18" charset="0"/>
              </a:rPr>
              <a:t>pdf</a:t>
            </a:r>
            <a:endParaRPr lang="ru-RU" sz="1600" b="1" dirty="0">
              <a:solidFill>
                <a:srgbClr val="388600"/>
              </a:solidFill>
              <a:latin typeface="IBM Plex Sans" panose="020B0503050203000203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rgbClr val="FF0000"/>
                </a:solidFill>
                <a:latin typeface="IBM Plex Sans" panose="020B0503050203000203" pitchFamily="34" charset="0"/>
                <a:cs typeface="Times New Roman" pitchFamily="18" charset="0"/>
              </a:rPr>
              <a:t>!!! Обратить внимание: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Если реконструкция/капитальный </a:t>
            </a:r>
            <a:r>
              <a:rPr lang="ru-RU" sz="1600" b="1" dirty="0">
                <a:solidFill>
                  <a:srgbClr val="FF0000"/>
                </a:solidFill>
                <a:latin typeface="IBM Plex Sans" panose="020B0503050203000203" pitchFamily="34" charset="0"/>
                <a:cs typeface="Times New Roman" pitchFamily="18" charset="0"/>
              </a:rPr>
              <a:t>ремонт уже проводится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, то в гр. 4 – 6 и 11 </a:t>
            </a:r>
            <a:r>
              <a:rPr lang="ru-RU" sz="1600" dirty="0">
                <a:solidFill>
                  <a:srgbClr val="FF0000"/>
                </a:solidFill>
                <a:latin typeface="IBM Plex Sans" panose="020B0503050203000203" pitchFamily="34" charset="0"/>
                <a:cs typeface="Times New Roman" pitchFamily="18" charset="0"/>
              </a:rPr>
              <a:t>здание не показываем!!!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Одно и тоже здание не может </a:t>
            </a:r>
            <a:r>
              <a:rPr lang="ru-RU" sz="1600" b="1" dirty="0">
                <a:solidFill>
                  <a:srgbClr val="FF0000"/>
                </a:solidFill>
                <a:latin typeface="IBM Plex Sans" panose="020B0503050203000203" pitchFamily="34" charset="0"/>
                <a:cs typeface="Times New Roman" pitchFamily="18" charset="0"/>
              </a:rPr>
              <a:t>одновременно требовать </a:t>
            </a:r>
            <a:r>
              <a:rPr lang="ru-RU" sz="1600" dirty="0">
                <a:latin typeface="IBM Plex Sans" panose="020B0503050203000203" pitchFamily="34" charset="0"/>
                <a:cs typeface="Times New Roman" pitchFamily="18" charset="0"/>
              </a:rPr>
              <a:t>капитального ремонта (гр.6), реконструкции (гр.5) и находится в аварийном состоянии и требовать сноса (гр.4)</a:t>
            </a:r>
          </a:p>
        </p:txBody>
      </p:sp>
      <p:sp>
        <p:nvSpPr>
          <p:cNvPr id="4" name="Скругленный прямоугольник 2">
            <a:extLst>
              <a:ext uri="{FF2B5EF4-FFF2-40B4-BE49-F238E27FC236}">
                <a16:creationId xmlns:a16="http://schemas.microsoft.com/office/drawing/2014/main" id="{4DEB1DB3-6A30-BC5D-7480-85888271977F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41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DA2537-0492-507C-B624-D53216E002F2}"/>
              </a:ext>
            </a:extLst>
          </p:cNvPr>
          <p:cNvSpPr txBox="1"/>
          <p:nvPr/>
        </p:nvSpPr>
        <p:spPr>
          <a:xfrm>
            <a:off x="872231" y="374627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307D3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Таблица 8000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C96F11-F409-2921-1ECC-89C55AB625C0}"/>
              </a:ext>
            </a:extLst>
          </p:cNvPr>
          <p:cNvSpPr txBox="1"/>
          <p:nvPr/>
        </p:nvSpPr>
        <p:spPr>
          <a:xfrm>
            <a:off x="872231" y="1074509"/>
            <a:ext cx="95590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 sz="2000">
                <a:latin typeface="IBM Plex Sans" panose="020B0503050203000203" pitchFamily="34" charset="0"/>
                <a:cs typeface="Times New Roman" pitchFamily="18" charset="0"/>
              </a:defRPr>
            </a:lvl1pPr>
          </a:lstStyle>
          <a:p>
            <a:r>
              <a:rPr lang="ru-RU" dirty="0"/>
              <a:t> Здания/помещения, в которых расположены подразделения, не учтенные в строках с 1 по 7, показываем в строках с 8.1 по 8.25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Строка 8.3 </a:t>
            </a:r>
            <a:r>
              <a:rPr lang="ru-RU" dirty="0"/>
              <a:t>«Санаторий, санаторное отделение (лечебные)» - показываем здания/помещения, предназначенные для лечебных целей и  имеющие медицинскую лицензию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/>
              <a:t>Строка 8.24 </a:t>
            </a:r>
            <a:r>
              <a:rPr lang="ru-RU" dirty="0"/>
              <a:t>«Не используется – из числа прочих зданий – долгострой, полностью передано сторонней организации (не ДЗМ). В данной строке указываются здания, которые не используются организацией, кроме тех, в которых проводится капитальный ремонт</a:t>
            </a:r>
          </a:p>
          <a:p>
            <a:endParaRPr lang="ru-RU" dirty="0"/>
          </a:p>
          <a:p>
            <a:r>
              <a:rPr lang="ru-RU" b="1" dirty="0"/>
              <a:t> Строка 8.25 </a:t>
            </a:r>
            <a:r>
              <a:rPr lang="ru-RU" dirty="0"/>
              <a:t>«Иное (требует расшифровки)» - указываем то, что не нашли в перечне выше (ротонда, виварий и т.д.) Расшифровать по всем графам с указанием назначения здания/помещения в </a:t>
            </a:r>
            <a:r>
              <a:rPr lang="ru-RU" b="1" dirty="0"/>
              <a:t>формате Excel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784CB7D0-3234-1B06-EC6A-4B5C6B2942A2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03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5722CE-CB00-64A6-D4B4-3AED0319BAD1}"/>
              </a:ext>
            </a:extLst>
          </p:cNvPr>
          <p:cNvSpPr txBox="1"/>
          <p:nvPr/>
        </p:nvSpPr>
        <p:spPr>
          <a:xfrm>
            <a:off x="498757" y="186925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307D30"/>
                </a:solidFill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Таблица 8000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EEBBEB-55A9-B6E4-8E3A-83C5AA898357}"/>
              </a:ext>
            </a:extLst>
          </p:cNvPr>
          <p:cNvSpPr txBox="1"/>
          <p:nvPr/>
        </p:nvSpPr>
        <p:spPr>
          <a:xfrm>
            <a:off x="3721963" y="678010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anose="020B0604020202020204" charset="-52"/>
                <a:ea typeface="+mn-ea"/>
                <a:cs typeface="+mn-cs"/>
              </a:rPr>
              <a:t>ЕСЛИ ЗДАНИЕ / ПОМЕЩЕНИЕ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3FC54B-9BE2-16FF-7959-62920B713101}"/>
              </a:ext>
            </a:extLst>
          </p:cNvPr>
          <p:cNvSpPr txBox="1"/>
          <p:nvPr/>
        </p:nvSpPr>
        <p:spPr>
          <a:xfrm>
            <a:off x="499162" y="1404959"/>
            <a:ext cx="533326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Состоит на балансе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-во об оперативном управлении или выписка из ЕГРН)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4BF70F7F-369B-8918-798A-E486B4A960CF}"/>
              </a:ext>
            </a:extLst>
          </p:cNvPr>
          <p:cNvSpPr/>
          <p:nvPr/>
        </p:nvSpPr>
        <p:spPr>
          <a:xfrm>
            <a:off x="3003322" y="2062614"/>
            <a:ext cx="142043" cy="355666"/>
          </a:xfrm>
          <a:prstGeom prst="downArrow">
            <a:avLst/>
          </a:prstGeom>
          <a:solidFill>
            <a:srgbClr val="307D3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8769A-8DE9-EDDD-3120-E24436622F0B}"/>
              </a:ext>
            </a:extLst>
          </p:cNvPr>
          <p:cNvSpPr txBox="1"/>
          <p:nvPr/>
        </p:nvSpPr>
        <p:spPr>
          <a:xfrm>
            <a:off x="499162" y="2454660"/>
            <a:ext cx="533326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Заполняются графы с 3 по 10 и 11 на всю площадь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(по документам)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4B923E-4328-34E4-8934-ED3768DEECB6}"/>
              </a:ext>
            </a:extLst>
          </p:cNvPr>
          <p:cNvSpPr txBox="1"/>
          <p:nvPr/>
        </p:nvSpPr>
        <p:spPr>
          <a:xfrm>
            <a:off x="507935" y="3464045"/>
            <a:ext cx="535656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Здание целиком или частично передано в другую организацию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E11920A-FEF0-96C4-2B2D-3C607DFE2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322" y="3107594"/>
            <a:ext cx="182896" cy="37188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5C49CE9-AFEC-CCB6-080E-8754020E8156}"/>
              </a:ext>
            </a:extLst>
          </p:cNvPr>
          <p:cNvSpPr txBox="1"/>
          <p:nvPr/>
        </p:nvSpPr>
        <p:spPr>
          <a:xfrm>
            <a:off x="543087" y="4405271"/>
            <a:ext cx="2270776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МЕДИЦИНСКУЮ (подведомственную ДЗМ)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заполняется в соответствующей строке, за вычетом переданной площади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E32B71-C7BD-F041-5E42-8438A12B7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395221">
            <a:off x="2722415" y="4041102"/>
            <a:ext cx="182896" cy="37188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C07311-CD76-E923-3310-FEF8FE4FF51A}"/>
              </a:ext>
            </a:extLst>
          </p:cNvPr>
          <p:cNvSpPr txBox="1"/>
          <p:nvPr/>
        </p:nvSpPr>
        <p:spPr>
          <a:xfrm>
            <a:off x="3084350" y="4405271"/>
            <a:ext cx="276973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ПРОЧИЕ организации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Если передана часть здания/помещения, то площадь аренды не вычитается из общей.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Если здание/помещение передано полностью, то данные заполняются в строке 8.24 по гр. 3 – 10 и 11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A6977BA-94BE-615D-65C9-A85A3733A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506304">
            <a:off x="3273189" y="4041101"/>
            <a:ext cx="182896" cy="3718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3E39FF9-AB3E-0BFC-CBEA-417A9D35F8D6}"/>
              </a:ext>
            </a:extLst>
          </p:cNvPr>
          <p:cNvSpPr txBox="1"/>
          <p:nvPr/>
        </p:nvSpPr>
        <p:spPr>
          <a:xfrm>
            <a:off x="6141419" y="1404959"/>
            <a:ext cx="499118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Арендуемое / Находится в безвозмездном пользовании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62843-DC7A-0E5F-262E-B4C46E23828E}"/>
              </a:ext>
            </a:extLst>
          </p:cNvPr>
          <p:cNvSpPr txBox="1"/>
          <p:nvPr/>
        </p:nvSpPr>
        <p:spPr>
          <a:xfrm>
            <a:off x="6157961" y="2454660"/>
            <a:ext cx="2488024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МЕДИЦИНСКИХ организаций (подведомственных ДЗМ):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Здание/помещение передано полностью – заполняется гр. 3-11 (площадь по договору);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Передана только часть помещения/здания – заполняется только гр.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Гр. 8 не заполняется.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2B86F01-EDAA-78C3-8927-83C991C5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44543">
            <a:off x="8031708" y="2060525"/>
            <a:ext cx="176799" cy="37798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BE96F14-AE21-736D-4048-99661F92FA28}"/>
              </a:ext>
            </a:extLst>
          </p:cNvPr>
          <p:cNvSpPr txBox="1"/>
          <p:nvPr/>
        </p:nvSpPr>
        <p:spPr>
          <a:xfrm>
            <a:off x="8971524" y="2454660"/>
            <a:ext cx="2161075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 ПРОЧИХ организаций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Заполняются графы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3 по 10 и 11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всю площадь по документам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(гр. 8 обязательно заполнить)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0EAA1B03-AA51-F44D-6660-FED12CF8D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971085">
            <a:off x="9243812" y="2042235"/>
            <a:ext cx="377985" cy="414564"/>
          </a:xfrm>
          <a:prstGeom prst="rect">
            <a:avLst/>
          </a:prstGeom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3EB3E25-ECDB-8AFB-FC01-6379A3150524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233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6DD4E-9E60-04E6-B660-C81E8B459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660" y="264033"/>
            <a:ext cx="9570128" cy="13361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>
                <a:solidFill>
                  <a:srgbClr val="307D30"/>
                </a:solidFill>
                <a:latin typeface="+mn-lt"/>
                <a:ea typeface="+mn-ea"/>
                <a:cs typeface="Arial" panose="020B0604020202020204" pitchFamily="34" charset="0"/>
              </a:rPr>
              <a:t>Таблица  8001 – 8003 </a:t>
            </a:r>
            <a:br>
              <a:rPr lang="ru-RU" sz="2400" b="1" dirty="0">
                <a:solidFill>
                  <a:srgbClr val="307D30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307D30"/>
                </a:solidFill>
                <a:latin typeface="+mn-lt"/>
                <a:ea typeface="+mn-ea"/>
                <a:cs typeface="Arial" panose="020B0604020202020204" pitchFamily="34" charset="0"/>
              </a:rPr>
              <a:t>Обеспечение доступом инвалидов и других маломобильных групп населения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A0862-A36D-6CD1-704C-7674D1B6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681" y="2254929"/>
            <a:ext cx="10857391" cy="3002872"/>
          </a:xfrm>
        </p:spPr>
        <p:txBody>
          <a:bodyPr/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Таблицы 8001, 8002, 8003 являются расшифровкой строк 1, 2 и 3     таблицы 8000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При отражении зданий в строке 1 таблицы 8000 заполняется таблица    8001. По строке 2 - таблица 8002, по строке 3 – таблица 8003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bg2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 В таблицах 8001, 8002, 8003 отражается число зданий оснащенных доступом для маломобильных групп населения и инвалидов</a:t>
            </a:r>
            <a:endParaRPr lang="ru-RU" altLang="ru-RU" sz="2200" b="1" dirty="0">
              <a:solidFill>
                <a:schemeClr val="bg2"/>
              </a:solidFill>
              <a:latin typeface="IBM Plex Sans" panose="020B0503050203000203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774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D61F16-367E-B699-1CEF-59B0B0832734}"/>
              </a:ext>
            </a:extLst>
          </p:cNvPr>
          <p:cNvSpPr txBox="1"/>
          <p:nvPr/>
        </p:nvSpPr>
        <p:spPr>
          <a:xfrm>
            <a:off x="692458" y="365749"/>
            <a:ext cx="9552373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307D30"/>
                </a:solidFill>
                <a:cs typeface="Arial" panose="020B0604020202020204" pitchFamily="34" charset="0"/>
              </a:rPr>
              <a:t>Необходимые документы и пояснительные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E532AB-970F-4B2E-AA48-99718618F196}"/>
              </a:ext>
            </a:extLst>
          </p:cNvPr>
          <p:cNvSpPr txBox="1"/>
          <p:nvPr/>
        </p:nvSpPr>
        <p:spPr>
          <a:xfrm>
            <a:off x="470518" y="1281785"/>
            <a:ext cx="11274639" cy="3970318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1001 Подготовить пояснительную на разницу с прошлым годом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1010 Любое изменение в таблице подтверждается письмом с обоснованием за подписью руководителя организации и приказом об установлении новой мощности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1050 Значительное изменение в таблице подтверждается письмом за подписью руководителя организации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8000 Здания стр. 8.25 «Иное (требуется расшифровка)» по всем графам              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b="1" dirty="0">
                <a:solidFill>
                  <a:prstClr val="black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(гр. 3 – гр. 11)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8000 Акты на капитальный ремонт, реконструкцию, аварийное состояние и снос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     (гр. 4, 5, 6)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т. 8000 При изменении данных предоставить копии подтверждающих документов.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" panose="020B0503050203000203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Подготовить пояснительные на разницу с прошлым годом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Шаблоны для пояснительных нужно скачать с сайта (презентации)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Все пояснительные необходимо прикрепить в облако в соответствующий раздел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Times New Roman" panose="02020603050405020304" pitchFamily="18" charset="0"/>
              </a:rPr>
              <a:t>      «Подразделения и здания»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B004D86-4477-A8C7-7BF2-5350C1EAD3CD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895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75262-3733-AD8F-54F2-5DAC7A20A024}"/>
              </a:ext>
            </a:extLst>
          </p:cNvPr>
          <p:cNvSpPr txBox="1"/>
          <p:nvPr/>
        </p:nvSpPr>
        <p:spPr>
          <a:xfrm>
            <a:off x="4925205" y="334623"/>
            <a:ext cx="2341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20000"/>
                    <a:lumOff val="80000"/>
                  </a:srgbClr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B569E-5A06-C73F-D4BD-D197E1C4D64E}"/>
              </a:ext>
            </a:extLst>
          </p:cNvPr>
          <p:cNvSpPr txBox="1"/>
          <p:nvPr/>
        </p:nvSpPr>
        <p:spPr>
          <a:xfrm>
            <a:off x="1865790" y="1107488"/>
            <a:ext cx="84604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Телефон 8-495-417-12-09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</a:t>
            </a:r>
            <a:r>
              <a:rPr lang="ru-RU" sz="2800" b="1" dirty="0">
                <a:solidFill>
                  <a:srgbClr val="FFC000">
                    <a:lumMod val="40000"/>
                    <a:lumOff val="6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Васильева Кристина Игоревна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– доб.326</a:t>
            </a: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Козулина Елена Петровна – доб.344</a:t>
            </a: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Петрикова Елена Петровна – доб.338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г.Москва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ул.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Поречная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д.17/22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863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3B2EF6-4547-FBC2-9FD4-2B2707D355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039" y="382794"/>
            <a:ext cx="2372044" cy="984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DB93A-BC1C-C291-E086-ACC9C9C10376}"/>
              </a:ext>
            </a:extLst>
          </p:cNvPr>
          <p:cNvSpPr txBox="1"/>
          <p:nvPr/>
        </p:nvSpPr>
        <p:spPr>
          <a:xfrm>
            <a:off x="557710" y="2276137"/>
            <a:ext cx="7121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Спасибо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За внимание!</a:t>
            </a:r>
          </a:p>
        </p:txBody>
      </p:sp>
      <p:sp>
        <p:nvSpPr>
          <p:cNvPr id="4" name="Скругленный прямоугольник 7">
            <a:extLst>
              <a:ext uri="{FF2B5EF4-FFF2-40B4-BE49-F238E27FC236}">
                <a16:creationId xmlns:a16="http://schemas.microsoft.com/office/drawing/2014/main" id="{7E6C113D-8874-E2AE-A8DF-489167602AEA}"/>
              </a:ext>
            </a:extLst>
          </p:cNvPr>
          <p:cNvSpPr/>
          <p:nvPr/>
        </p:nvSpPr>
        <p:spPr>
          <a:xfrm>
            <a:off x="557710" y="5630478"/>
            <a:ext cx="4313628" cy="389513"/>
          </a:xfrm>
          <a:prstGeom prst="roundRect">
            <a:avLst>
              <a:gd name="adj" fmla="val 50000"/>
            </a:avLst>
          </a:prstGeom>
          <a:solidFill>
            <a:srgbClr val="E85832"/>
          </a:solidFill>
          <a:ln>
            <a:solidFill>
              <a:srgbClr val="E85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IBM Plex Sans SemiBold" panose="020B0503050203000203" pitchFamily="34" charset="0"/>
                <a:cs typeface="Arial" panose="020B0604020202020204" pitchFamily="34" charset="0"/>
              </a:rPr>
              <a:t>К.И. Васильева      Е.В. Козулина      Е.П. Петрикова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485098-4269-7EFC-9F13-E54F329078B9}"/>
              </a:ext>
            </a:extLst>
          </p:cNvPr>
          <p:cNvSpPr txBox="1"/>
          <p:nvPr/>
        </p:nvSpPr>
        <p:spPr>
          <a:xfrm>
            <a:off x="422964" y="6091599"/>
            <a:ext cx="517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IBM Plex Sans" panose="020B0503050203000203" pitchFamily="34" charset="0"/>
                <a:cs typeface="Arial" panose="020B0604020202020204" pitchFamily="34" charset="0"/>
              </a:rPr>
              <a:t>Отдел по учету инфраструктуры медицинских организаций и кадровых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48667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701C4-2564-D5AE-5C63-40098C66E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9C806-E88E-50B4-2ABD-52C508086BAB}"/>
              </a:ext>
            </a:extLst>
          </p:cNvPr>
          <p:cNvSpPr txBox="1"/>
          <p:nvPr/>
        </p:nvSpPr>
        <p:spPr>
          <a:xfrm>
            <a:off x="627082" y="1241178"/>
            <a:ext cx="10937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IBM Plex Sans" panose="020B0503050203000203" pitchFamily="34" charset="0"/>
                <a:cs typeface="Arial" panose="020B0604020202020204" pitchFamily="34" charset="0"/>
              </a:rPr>
              <a:t>Участвующие в реализации проектов, </a:t>
            </a:r>
          </a:p>
          <a:p>
            <a:pPr lvl="0" algn="ctr">
              <a:defRPr/>
            </a:pPr>
            <a:r>
              <a:rPr lang="ru-RU" sz="2400" b="1" dirty="0">
                <a:latin typeface="IBM Plex Sans" panose="020B0503050203000203" pitchFamily="34" charset="0"/>
                <a:cs typeface="Arial" panose="020B0604020202020204" pitchFamily="34" charset="0"/>
              </a:rPr>
              <a:t>направленных на повышение производительности труда</a:t>
            </a:r>
            <a:endParaRPr lang="en-US" sz="2400" b="1" dirty="0"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C70B5B-2BCE-A6E0-DCE2-AFAD2EFF7E13}"/>
              </a:ext>
            </a:extLst>
          </p:cNvPr>
          <p:cNvSpPr txBox="1"/>
          <p:nvPr/>
        </p:nvSpPr>
        <p:spPr>
          <a:xfrm>
            <a:off x="520133" y="298068"/>
            <a:ext cx="76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Внимание! Новые данные!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4A4C6BE-E747-6ACB-7B44-9221BDA89C0E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5807F-C59B-C361-C302-9A81497E6F04}"/>
              </a:ext>
            </a:extLst>
          </p:cNvPr>
          <p:cNvSpPr txBox="1"/>
          <p:nvPr/>
        </p:nvSpPr>
        <p:spPr>
          <a:xfrm>
            <a:off x="857249" y="2692119"/>
            <a:ext cx="107076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Заполняется  при участии в реализации проектов, направленных на повышение производительности труда</a:t>
            </a:r>
          </a:p>
          <a:p>
            <a:pPr lvl="0">
              <a:defRPr/>
            </a:pP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Проставляется на основании данных, представленных в рамках мониторинга реализации федерального проекта «Производительность труда» Национального проекта «Эффективная и конкурентная экономика» в отрасли здравоохранения</a:t>
            </a:r>
            <a:endParaRPr lang="en-US" sz="2400" dirty="0">
              <a:latin typeface="IBM Plex Sans" panose="020B050305020300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4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5B431-23A5-432B-BB04-13FE4440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E6AF04-9004-12A8-DA90-88FBE885B756}"/>
              </a:ext>
            </a:extLst>
          </p:cNvPr>
          <p:cNvSpPr txBox="1"/>
          <p:nvPr/>
        </p:nvSpPr>
        <p:spPr>
          <a:xfrm>
            <a:off x="617115" y="2239066"/>
            <a:ext cx="3882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58C23-516A-A990-FAB3-FA1D6EE5E368}"/>
              </a:ext>
            </a:extLst>
          </p:cNvPr>
          <p:cNvSpPr txBox="1"/>
          <p:nvPr/>
        </p:nvSpPr>
        <p:spPr>
          <a:xfrm>
            <a:off x="617115" y="436418"/>
            <a:ext cx="57619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000" b="1" dirty="0">
                <a:solidFill>
                  <a:prstClr val="white"/>
                </a:solidFill>
                <a:latin typeface="Unbounded" pitchFamily="2" charset="0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</p:spTree>
    <p:extLst>
      <p:ext uri="{BB962C8B-B14F-4D97-AF65-F5344CB8AC3E}">
        <p14:creationId xmlns:p14="http://schemas.microsoft.com/office/powerpoint/2010/main" val="24028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4E55C-EE00-5AA9-1BA0-0DF64EDE0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6E453ACD-0CC6-BA16-121E-B222DB22CF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066017"/>
              </p:ext>
            </p:extLst>
          </p:nvPr>
        </p:nvGraphicFramePr>
        <p:xfrm>
          <a:off x="617896" y="1316388"/>
          <a:ext cx="10798249" cy="46378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6140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</a:tblGrid>
              <a:tr h="207612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Детские поликлиники (отделения, кабинеты)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05318"/>
                  </a:ext>
                </a:extLst>
              </a:tr>
              <a:tr h="41328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из них участвующие в реализации проектов, направленных на повышение производительности труда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13.1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2881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Консультативно-диагностические центры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469690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из них участвующие в реализации проектов, направленных на повышение производительности труда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30.1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Консультативно-диагностические центры для детей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220490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из них участвующие в реализации проектов, направленных на повышение производительности труда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31.1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363411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Поликлиники (поликлинические отделения)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9358764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из них участвующие в реализации проектов, направленных на повышение производительности труда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85.1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  <a:tr h="355098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Отделения скорой медицинской помощи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(в стационарных условиях)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US" sz="1800" b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9483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6ED9F56-6A19-7D43-6ACA-F98A37757CC0}"/>
              </a:ext>
            </a:extLst>
          </p:cNvPr>
          <p:cNvSpPr txBox="1"/>
          <p:nvPr/>
        </p:nvSpPr>
        <p:spPr>
          <a:xfrm>
            <a:off x="544664" y="854723"/>
            <a:ext cx="58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Unbounded Medium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32E82-B4B7-53C4-241A-D5EA5702EC96}"/>
              </a:ext>
            </a:extLst>
          </p:cNvPr>
          <p:cNvSpPr txBox="1"/>
          <p:nvPr/>
        </p:nvSpPr>
        <p:spPr>
          <a:xfrm>
            <a:off x="520133" y="298068"/>
            <a:ext cx="769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Изменены наименования строк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8E5F78B1-6DAA-456B-DBAC-984D00322B23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0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00EC2-4020-A855-3B99-1B7830F68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3B7CF902-D1EE-6E23-7E49-6CA6FB58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88053"/>
              </p:ext>
            </p:extLst>
          </p:nvPr>
        </p:nvGraphicFramePr>
        <p:xfrm>
          <a:off x="544664" y="1762955"/>
          <a:ext cx="10798249" cy="2143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856140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942109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</a:tblGrid>
              <a:tr h="422809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370674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Детские поликлиники (отделения, кабинеты)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605318"/>
                  </a:ext>
                </a:extLst>
              </a:tr>
              <a:tr h="413287">
                <a:tc>
                  <a:txBody>
                    <a:bodyPr/>
                    <a:lstStyle/>
                    <a:p>
                      <a:pPr algn="l"/>
                      <a:r>
                        <a:rPr lang="ru-RU" sz="1800" b="0" i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800" b="0" i="0" strike="sngStrike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с современной инфраструктурой оказания медицинской помощи детям</a:t>
                      </a:r>
                      <a:endParaRPr lang="en-US" sz="1800" b="0" i="0" strike="sngStrike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sngStrike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13.2</a:t>
                      </a:r>
                      <a:endParaRPr lang="en-US" sz="1800" b="0" strike="sngStrike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Консультативно-диагностические центры для детей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220490"/>
                  </a:ext>
                </a:extLst>
              </a:tr>
              <a:tr h="571229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800" b="0" i="0" strike="sngStrike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с современной инфраструктурой оказания медицинской помощи детям</a:t>
                      </a:r>
                      <a:endParaRPr lang="en-US" sz="1800" b="0" i="0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trike="sngStrike" dirty="0">
                          <a:solidFill>
                            <a:srgbClr val="FF0000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31.2</a:t>
                      </a:r>
                      <a:endParaRPr lang="en-US" sz="1800" b="0" strike="sngStrike" dirty="0">
                        <a:solidFill>
                          <a:srgbClr val="FF0000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48AA065-C380-0792-53EB-8C9E8A01577D}"/>
              </a:ext>
            </a:extLst>
          </p:cNvPr>
          <p:cNvSpPr txBox="1"/>
          <p:nvPr/>
        </p:nvSpPr>
        <p:spPr>
          <a:xfrm>
            <a:off x="544664" y="1302779"/>
            <a:ext cx="5854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292930"/>
                </a:solidFill>
                <a:effectLst/>
                <a:uLnTx/>
                <a:uFillTx/>
                <a:latin typeface="Unbounded Medium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0ACD22-51AC-8F74-97B6-214D9A8690CF}"/>
              </a:ext>
            </a:extLst>
          </p:cNvPr>
          <p:cNvSpPr txBox="1"/>
          <p:nvPr/>
        </p:nvSpPr>
        <p:spPr>
          <a:xfrm>
            <a:off x="520133" y="298068"/>
            <a:ext cx="7695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Исключены строки</a:t>
            </a:r>
          </a:p>
        </p:txBody>
      </p:sp>
      <p:sp>
        <p:nvSpPr>
          <p:cNvPr id="2" name="Скругленный прямоугольник 2">
            <a:extLst>
              <a:ext uri="{FF2B5EF4-FFF2-40B4-BE49-F238E27FC236}">
                <a16:creationId xmlns:a16="http://schemas.microsoft.com/office/drawing/2014/main" id="{FC706C37-7178-B5C4-904A-23F4A8A9264C}"/>
              </a:ext>
            </a:extLst>
          </p:cNvPr>
          <p:cNvSpPr/>
          <p:nvPr/>
        </p:nvSpPr>
        <p:spPr>
          <a:xfrm>
            <a:off x="8659368" y="6448403"/>
            <a:ext cx="2078415" cy="36787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rIns="18000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>
                <a:solidFill>
                  <a:prstClr val="white"/>
                </a:solidFill>
                <a:latin typeface="Unbounded Light" pitchFamily="2" charset="0"/>
                <a:cs typeface="Arial" panose="020B0604020202020204" pitchFamily="34" charset="0"/>
              </a:rPr>
              <a:t>Кабинеты и здания 2025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bounded Light" pitchFamily="2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796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2E78C-03A4-242C-61FF-EB48005ED7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755E33-C89F-575A-0786-8F4ED14DCF05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Подразделения</a:t>
            </a:r>
          </a:p>
          <a:p>
            <a:r>
              <a:rPr lang="ru-RU" dirty="0"/>
              <a:t>Отделения</a:t>
            </a:r>
          </a:p>
          <a:p>
            <a:r>
              <a:rPr lang="ru-RU" dirty="0"/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23DBC5-1605-7356-15EC-643D7DC2E1F8}"/>
              </a:ext>
            </a:extLst>
          </p:cNvPr>
          <p:cNvSpPr txBox="1"/>
          <p:nvPr/>
        </p:nvSpPr>
        <p:spPr>
          <a:xfrm>
            <a:off x="329184" y="1307592"/>
            <a:ext cx="6876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нормативным организационно-правовым документам медицинской организации, определяющим порядок работы структурных подразделений (кабинетов, отделений) и нагрузку на специалистов относятся: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устав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положение об организации структурного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стандарты оснащения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штатное расписание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должностные инструкции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правила внутреннего трудового распорядка и др.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утвержденная руководителем нагрузка персонала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480063-01EF-9F3A-382E-9787EF683A8C}"/>
              </a:ext>
            </a:extLst>
          </p:cNvPr>
          <p:cNvSpPr txBox="1"/>
          <p:nvPr/>
        </p:nvSpPr>
        <p:spPr>
          <a:xfrm>
            <a:off x="334087" y="481644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307D30"/>
                </a:solidFill>
                <a:latin typeface="Unbounded" pitchFamily="2" charset="0"/>
                <a:cs typeface="Arial" panose="020B0604020202020204" pitchFamily="34" charset="0"/>
              </a:rPr>
              <a:t>Таблица 1001</a:t>
            </a:r>
          </a:p>
        </p:txBody>
      </p:sp>
    </p:spTree>
    <p:extLst>
      <p:ext uri="{BB962C8B-B14F-4D97-AF65-F5344CB8AC3E}">
        <p14:creationId xmlns:p14="http://schemas.microsoft.com/office/powerpoint/2010/main" val="107131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E61BB-BA3D-79DC-2879-3D7113AA1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13BDD09-269A-B24F-9F94-0E80440DB3B8}"/>
              </a:ext>
            </a:extLst>
          </p:cNvPr>
          <p:cNvSpPr txBox="1"/>
          <p:nvPr/>
        </p:nvSpPr>
        <p:spPr>
          <a:xfrm>
            <a:off x="7420308" y="446986"/>
            <a:ext cx="4305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Подразделения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Отделения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Arial" panose="020B0604020202020204" pitchFamily="34" charset="0"/>
              </a:rPr>
              <a:t>Кабинеты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E1655-D420-A1B0-56F8-EC1043FBBD03}"/>
              </a:ext>
            </a:extLst>
          </p:cNvPr>
          <p:cNvSpPr txBox="1"/>
          <p:nvPr/>
        </p:nvSpPr>
        <p:spPr>
          <a:xfrm>
            <a:off x="228600" y="1001943"/>
            <a:ext cx="667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7D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Кабинет</a:t>
            </a:r>
            <a:r>
              <a:rPr lang="ru-RU" sz="1600" dirty="0">
                <a:solidFill>
                  <a:srgbClr val="2929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указывается, если он организован как </a:t>
            </a:r>
            <a:r>
              <a:rPr lang="ru-RU" sz="1600" u="sng" dirty="0">
                <a:solidFill>
                  <a:srgbClr val="2929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самостоятельная структурная </a:t>
            </a:r>
            <a:r>
              <a:rPr lang="ru-RU" sz="1600" dirty="0">
                <a:solidFill>
                  <a:srgbClr val="2929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единица и </a:t>
            </a:r>
            <a:r>
              <a:rPr lang="ru-RU" sz="1600" b="1" dirty="0">
                <a:solidFill>
                  <a:srgbClr val="FF000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НЕ</a:t>
            </a:r>
            <a:r>
              <a:rPr lang="ru-RU" sz="1600" dirty="0">
                <a:solidFill>
                  <a:srgbClr val="2929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 входит в состав подразделения, отдела или отделения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61054-51CF-E05E-BF9E-2B78DE37D979}"/>
              </a:ext>
            </a:extLst>
          </p:cNvPr>
          <p:cNvSpPr txBox="1"/>
          <p:nvPr/>
        </p:nvSpPr>
        <p:spPr>
          <a:xfrm>
            <a:off x="228600" y="216153"/>
            <a:ext cx="5761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07D30"/>
                </a:solidFill>
                <a:effectLst/>
                <a:uLnTx/>
                <a:uFillTx/>
                <a:latin typeface="Unbounded" pitchFamily="2" charset="0"/>
                <a:ea typeface="+mn-ea"/>
                <a:cs typeface="Arial" panose="020B0604020202020204" pitchFamily="34" charset="0"/>
              </a:rPr>
              <a:t>Таблица 1001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67E4614-E38A-4BB2-409E-63E2C4745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24710"/>
              </p:ext>
            </p:extLst>
          </p:nvPr>
        </p:nvGraphicFramePr>
        <p:xfrm>
          <a:off x="228600" y="2003078"/>
          <a:ext cx="6675120" cy="20934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55848">
                  <a:extLst>
                    <a:ext uri="{9D8B030D-6E8A-4147-A177-3AD203B41FA5}">
                      <a16:colId xmlns:a16="http://schemas.microsoft.com/office/drawing/2014/main" val="2564411398"/>
                    </a:ext>
                  </a:extLst>
                </a:gridCol>
                <a:gridCol w="3319272">
                  <a:extLst>
                    <a:ext uri="{9D8B030D-6E8A-4147-A177-3AD203B41FA5}">
                      <a16:colId xmlns:a16="http://schemas.microsoft.com/office/drawing/2014/main" val="2851696159"/>
                    </a:ext>
                  </a:extLst>
                </a:gridCol>
              </a:tblGrid>
              <a:tr h="37543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Штатное расписание</a:t>
                      </a:r>
                      <a:endParaRPr lang="en-US" sz="18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7D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85598"/>
                  </a:ext>
                </a:extLst>
              </a:tr>
              <a:tr h="4337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Наименование должности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Количество должностей (утверждено)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16819"/>
                  </a:ext>
                </a:extLst>
              </a:tr>
              <a:tr h="40720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cs typeface="Arial" panose="020B0604020202020204" pitchFamily="34" charset="0"/>
                        </a:rPr>
                        <a:t>Смотровой кабинет - 1</a:t>
                      </a:r>
                      <a:endParaRPr lang="en-US" sz="1400" b="1" i="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dirty="0">
                        <a:latin typeface="IBM Plex Sans" panose="020B0503050203000203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73471"/>
                  </a:ext>
                </a:extLst>
              </a:tr>
              <a:tr h="4337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Акушерка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2,00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4212300"/>
                  </a:ext>
                </a:extLst>
              </a:tr>
              <a:tr h="44327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Санитарка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tx1"/>
                          </a:solidFill>
                          <a:latin typeface="IBM Plex Sans" panose="020B0503050203000203" pitchFamily="34" charset="0"/>
                          <a:ea typeface="+mn-ea"/>
                          <a:cs typeface="Arial" panose="020B0604020202020204" pitchFamily="34" charset="0"/>
                        </a:rPr>
                        <a:t>2,00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IBM Plex Sans" panose="020B050305020300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7D3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7445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69E794E-D1B4-A40F-3D20-5DE54D58E2AC}"/>
              </a:ext>
            </a:extLst>
          </p:cNvPr>
          <p:cNvSpPr txBox="1">
            <a:spLocks/>
          </p:cNvSpPr>
          <p:nvPr/>
        </p:nvSpPr>
        <p:spPr>
          <a:xfrm>
            <a:off x="228600" y="4456017"/>
            <a:ext cx="6675120" cy="18100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solidFill>
                  <a:srgbClr val="307D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Отделение, подразделение </a:t>
            </a:r>
            <a:r>
              <a:rPr lang="ru-RU" sz="1600" dirty="0">
                <a:latin typeface="IBM Plex Sans" panose="020B0503050203000203" pitchFamily="34" charset="0"/>
                <a:cs typeface="Times New Roman" panose="02020603050405020304" pitchFamily="18" charset="0"/>
              </a:rPr>
              <a:t>– это часть какого-либо учреждения, организации и т.п., которая выполняет определенные функции, а так же помещение, которое она занимает</a:t>
            </a:r>
            <a:r>
              <a:rPr lang="en-US" sz="1600" dirty="0">
                <a:latin typeface="IBM Plex Sans" panose="020B0503050203000203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IBM Plex Sans" panose="020B0503050203000203" pitchFamily="34" charset="0"/>
                <a:cs typeface="Times New Roman" panose="02020603050405020304" pitchFamily="18" charset="0"/>
              </a:rPr>
              <a:t> Например, отделение неврологическое и т.д.</a:t>
            </a:r>
            <a:br>
              <a:rPr lang="ru-RU" sz="1600" dirty="0"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br>
              <a:rPr lang="ru-RU" sz="1600" dirty="0">
                <a:latin typeface="IBM Plex Sans" panose="020B0503050203000203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307D30"/>
                </a:solidFill>
                <a:latin typeface="IBM Plex Sans" panose="020B0503050203000203" pitchFamily="34" charset="0"/>
                <a:cs typeface="Times New Roman" panose="02020603050405020304" pitchFamily="18" charset="0"/>
              </a:rPr>
              <a:t>Отдел</a:t>
            </a:r>
            <a:r>
              <a:rPr lang="ru-RU" sz="1600" dirty="0">
                <a:latin typeface="IBM Plex Sans" panose="020B0503050203000203" pitchFamily="34" charset="0"/>
                <a:cs typeface="Times New Roman" panose="02020603050405020304" pitchFamily="18" charset="0"/>
              </a:rPr>
              <a:t> – это часть организации, ведающая определенным кругом вопросов. Например, отдел АСУ, отдел статистики и т.д.</a:t>
            </a:r>
          </a:p>
        </p:txBody>
      </p:sp>
    </p:spTree>
    <p:extLst>
      <p:ext uri="{BB962C8B-B14F-4D97-AF65-F5344CB8AC3E}">
        <p14:creationId xmlns:p14="http://schemas.microsoft.com/office/powerpoint/2010/main" val="1423144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3555</TotalTime>
  <Words>3328</Words>
  <Application>Microsoft Office PowerPoint</Application>
  <PresentationFormat>Широкоэкранный</PresentationFormat>
  <Paragraphs>661</Paragraphs>
  <Slides>36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36</vt:i4>
      </vt:variant>
    </vt:vector>
  </HeadingPairs>
  <TitlesOfParts>
    <vt:vector size="51" baseType="lpstr">
      <vt:lpstr>Arial</vt:lpstr>
      <vt:lpstr>Calibri</vt:lpstr>
      <vt:lpstr>IBM Plex Sans</vt:lpstr>
      <vt:lpstr>IBM Plex Sans SemiBold</vt:lpstr>
      <vt:lpstr>Times New Roman</vt:lpstr>
      <vt:lpstr>Unbounded</vt:lpstr>
      <vt:lpstr>Unbounded Light</vt:lpstr>
      <vt:lpstr>Unbounded Medium</vt:lpstr>
      <vt:lpstr>Wingdings</vt:lpstr>
      <vt:lpstr>Тема Office</vt:lpstr>
      <vt:lpstr>1_Специальное оформление</vt:lpstr>
      <vt:lpstr>1_Тема Office</vt:lpstr>
      <vt:lpstr>2_Тема Office</vt:lpstr>
      <vt:lpstr>3_Тема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Таблица  8001 – 8003  Обеспечение доступом инвалидов и других маломобильных групп населения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Андреевна Ирина</dc:creator>
  <cp:lastModifiedBy>Григорьева Людмила</cp:lastModifiedBy>
  <cp:revision>66</cp:revision>
  <dcterms:created xsi:type="dcterms:W3CDTF">2025-01-17T10:13:10Z</dcterms:created>
  <dcterms:modified xsi:type="dcterms:W3CDTF">2025-12-23T08:37:27Z</dcterms:modified>
</cp:coreProperties>
</file>